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6"/>
  </p:notesMasterIdLst>
  <p:sldIdLst>
    <p:sldId id="256" r:id="rId2"/>
    <p:sldId id="324" r:id="rId3"/>
    <p:sldId id="326" r:id="rId4"/>
    <p:sldId id="303" r:id="rId5"/>
    <p:sldId id="266" r:id="rId6"/>
    <p:sldId id="262" r:id="rId7"/>
    <p:sldId id="285" r:id="rId8"/>
    <p:sldId id="304" r:id="rId9"/>
    <p:sldId id="333" r:id="rId10"/>
    <p:sldId id="280" r:id="rId11"/>
    <p:sldId id="329" r:id="rId12"/>
    <p:sldId id="264" r:id="rId13"/>
    <p:sldId id="312" r:id="rId14"/>
    <p:sldId id="267" r:id="rId15"/>
    <p:sldId id="313" r:id="rId16"/>
    <p:sldId id="277" r:id="rId17"/>
    <p:sldId id="318" r:id="rId18"/>
    <p:sldId id="331" r:id="rId19"/>
    <p:sldId id="275" r:id="rId20"/>
    <p:sldId id="310" r:id="rId21"/>
    <p:sldId id="311" r:id="rId22"/>
    <p:sldId id="322" r:id="rId23"/>
    <p:sldId id="321" r:id="rId24"/>
    <p:sldId id="27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A77B"/>
    <a:srgbClr val="412407"/>
    <a:srgbClr val="DCC2A0"/>
    <a:srgbClr val="F1CD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7" autoAdjust="0"/>
    <p:restoredTop sz="86467" autoAdjust="0"/>
  </p:normalViewPr>
  <p:slideViewPr>
    <p:cSldViewPr snapToGrid="0">
      <p:cViewPr varScale="1">
        <p:scale>
          <a:sx n="81" d="100"/>
          <a:sy n="81" d="100"/>
        </p:scale>
        <p:origin x="126" y="432"/>
      </p:cViewPr>
      <p:guideLst/>
    </p:cSldViewPr>
  </p:slideViewPr>
  <p:outlineViewPr>
    <p:cViewPr>
      <p:scale>
        <a:sx n="33" d="100"/>
        <a:sy n="33" d="100"/>
      </p:scale>
      <p:origin x="0" y="-2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C0E0A-CB63-41E1-B56A-1144E2404A0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0C624CF-AB5F-4199-A70D-15F462FC5381}">
      <dgm:prSet custT="1"/>
      <dgm:spPr>
        <a:solidFill>
          <a:srgbClr val="D3A77B"/>
        </a:solidFill>
        <a:ln>
          <a:solidFill>
            <a:srgbClr val="412407"/>
          </a:solidFill>
        </a:ln>
      </dgm:spPr>
      <dgm:t>
        <a:bodyPr/>
        <a:lstStyle/>
        <a:p>
          <a:r>
            <a:rPr lang="en-US" sz="2600" b="1" dirty="0">
              <a:solidFill>
                <a:schemeClr val="tx1"/>
              </a:solidFill>
              <a:latin typeface="+mj-lt"/>
            </a:rPr>
            <a:t>Family members or guardians</a:t>
          </a:r>
          <a:r>
            <a:rPr lang="en-US" sz="2600" dirty="0">
              <a:solidFill>
                <a:schemeClr val="tx1"/>
              </a:solidFill>
              <a:latin typeface="+mj-lt"/>
            </a:rPr>
            <a:t>,</a:t>
          </a:r>
          <a:r>
            <a:rPr lang="en-US" sz="2600" b="1" dirty="0">
              <a:solidFill>
                <a:schemeClr val="tx1"/>
              </a:solidFill>
              <a:latin typeface="+mj-lt"/>
            </a:rPr>
            <a:t> or a designated nurse may train medication certified staff to administer medications through a gastric tube.  Designation by family or guardian for a nurse to do the training must be in writing.  </a:t>
          </a:r>
          <a:endParaRPr lang="en-US" sz="2600" dirty="0">
            <a:solidFill>
              <a:schemeClr val="tx1"/>
            </a:solidFill>
            <a:latin typeface="+mj-lt"/>
          </a:endParaRPr>
        </a:p>
      </dgm:t>
    </dgm:pt>
    <dgm:pt modelId="{CB3A63C3-84D8-4F49-8B90-BB6B808C9327}" type="parTrans" cxnId="{401ACDA1-DDCE-4E8E-8500-A89248181817}">
      <dgm:prSet/>
      <dgm:spPr/>
      <dgm:t>
        <a:bodyPr/>
        <a:lstStyle/>
        <a:p>
          <a:endParaRPr lang="en-US"/>
        </a:p>
      </dgm:t>
    </dgm:pt>
    <dgm:pt modelId="{ED74A911-8C44-40BA-A3F2-30D0541281DC}" type="sibTrans" cxnId="{401ACDA1-DDCE-4E8E-8500-A89248181817}">
      <dgm:prSet/>
      <dgm:spPr/>
      <dgm:t>
        <a:bodyPr/>
        <a:lstStyle/>
        <a:p>
          <a:endParaRPr lang="en-US"/>
        </a:p>
      </dgm:t>
    </dgm:pt>
    <dgm:pt modelId="{D4732A89-F312-4854-AB08-8897F4D7A696}">
      <dgm:prSet custT="1"/>
      <dgm:spPr>
        <a:solidFill>
          <a:srgbClr val="F1CD99"/>
        </a:solidFill>
        <a:ln>
          <a:solidFill>
            <a:srgbClr val="412407"/>
          </a:solidFill>
        </a:ln>
      </dgm:spPr>
      <dgm:t>
        <a:bodyPr/>
        <a:lstStyle/>
        <a:p>
          <a:r>
            <a:rPr lang="en-US" sz="2600" b="1" dirty="0">
              <a:solidFill>
                <a:schemeClr val="tx1"/>
              </a:solidFill>
              <a:latin typeface="+mj-lt"/>
            </a:rPr>
            <a:t>There must be documentation that training was done and that the staff showed adequate proficiency in performing the task. </a:t>
          </a:r>
          <a:endParaRPr lang="en-US" sz="2600" dirty="0">
            <a:solidFill>
              <a:schemeClr val="tx1"/>
            </a:solidFill>
            <a:latin typeface="+mj-lt"/>
          </a:endParaRPr>
        </a:p>
      </dgm:t>
    </dgm:pt>
    <dgm:pt modelId="{78C6AD84-E8B6-41C6-BFF8-A51FD315C203}" type="parTrans" cxnId="{8D38B178-B3E9-4257-BC9A-563AD5B73B62}">
      <dgm:prSet/>
      <dgm:spPr/>
      <dgm:t>
        <a:bodyPr/>
        <a:lstStyle/>
        <a:p>
          <a:endParaRPr lang="en-US"/>
        </a:p>
      </dgm:t>
    </dgm:pt>
    <dgm:pt modelId="{0342D41F-8B98-4881-BF10-F864FD7D822D}" type="sibTrans" cxnId="{8D38B178-B3E9-4257-BC9A-563AD5B73B62}">
      <dgm:prSet/>
      <dgm:spPr/>
      <dgm:t>
        <a:bodyPr/>
        <a:lstStyle/>
        <a:p>
          <a:endParaRPr lang="en-US"/>
        </a:p>
      </dgm:t>
    </dgm:pt>
    <dgm:pt modelId="{01D258FB-59CD-4994-A9B4-12AF4F6C7809}">
      <dgm:prSet custT="1"/>
      <dgm:spPr>
        <a:solidFill>
          <a:srgbClr val="DCC2A0"/>
        </a:solidFill>
        <a:ln>
          <a:solidFill>
            <a:srgbClr val="412407"/>
          </a:solidFill>
        </a:ln>
      </dgm:spPr>
      <dgm:t>
        <a:bodyPr/>
        <a:lstStyle/>
        <a:p>
          <a:pPr>
            <a:spcAft>
              <a:spcPts val="0"/>
            </a:spcAft>
          </a:pPr>
          <a:r>
            <a:rPr lang="en-US" sz="2600" b="1" dirty="0">
              <a:solidFill>
                <a:schemeClr val="tx1"/>
              </a:solidFill>
              <a:latin typeface="+mj-lt"/>
            </a:rPr>
            <a:t>Once trained, medication certified staff </a:t>
          </a:r>
        </a:p>
        <a:p>
          <a:pPr>
            <a:spcAft>
              <a:spcPts val="0"/>
            </a:spcAft>
          </a:pPr>
          <a:r>
            <a:rPr lang="en-US" sz="2600" b="1" u="sng" dirty="0">
              <a:solidFill>
                <a:schemeClr val="tx1"/>
              </a:solidFill>
              <a:latin typeface="+mj-lt"/>
            </a:rPr>
            <a:t>MAY NOT</a:t>
          </a:r>
          <a:r>
            <a:rPr lang="en-US" sz="2600" b="1" dirty="0">
              <a:solidFill>
                <a:schemeClr val="tx1"/>
              </a:solidFill>
              <a:latin typeface="+mj-lt"/>
            </a:rPr>
            <a:t> train other DSPs to perform this function.  This must be done by a nurse or family/guardian. </a:t>
          </a:r>
          <a:endParaRPr lang="en-US" sz="2600" dirty="0">
            <a:solidFill>
              <a:schemeClr val="tx1"/>
            </a:solidFill>
            <a:latin typeface="+mj-lt"/>
          </a:endParaRPr>
        </a:p>
      </dgm:t>
    </dgm:pt>
    <dgm:pt modelId="{D1175472-4A9D-4CA3-8C69-0FBC55BB3D1D}" type="parTrans" cxnId="{3090F686-D262-42E7-AAA5-9DBD9CAE8F5E}">
      <dgm:prSet/>
      <dgm:spPr/>
      <dgm:t>
        <a:bodyPr/>
        <a:lstStyle/>
        <a:p>
          <a:endParaRPr lang="en-US"/>
        </a:p>
      </dgm:t>
    </dgm:pt>
    <dgm:pt modelId="{DDC141BA-7E1B-418D-BCED-06D02CD3C33B}" type="sibTrans" cxnId="{3090F686-D262-42E7-AAA5-9DBD9CAE8F5E}">
      <dgm:prSet/>
      <dgm:spPr/>
      <dgm:t>
        <a:bodyPr/>
        <a:lstStyle/>
        <a:p>
          <a:endParaRPr lang="en-US"/>
        </a:p>
      </dgm:t>
    </dgm:pt>
    <dgm:pt modelId="{B6750D6D-35C0-40A4-AA44-00EAABFD85AD}" type="pres">
      <dgm:prSet presAssocID="{D85C0E0A-CB63-41E1-B56A-1144E2404A0A}" presName="linear" presStyleCnt="0">
        <dgm:presLayoutVars>
          <dgm:animLvl val="lvl"/>
          <dgm:resizeHandles val="exact"/>
        </dgm:presLayoutVars>
      </dgm:prSet>
      <dgm:spPr/>
    </dgm:pt>
    <dgm:pt modelId="{2730C61B-0438-42CF-B1A0-B00DA5C2342D}" type="pres">
      <dgm:prSet presAssocID="{70C624CF-AB5F-4199-A70D-15F462FC5381}" presName="parentText" presStyleLbl="node1" presStyleIdx="0" presStyleCnt="3" custScaleY="118615" custLinFactNeighborX="373" custLinFactNeighborY="-17560">
        <dgm:presLayoutVars>
          <dgm:chMax val="0"/>
          <dgm:bulletEnabled val="1"/>
        </dgm:presLayoutVars>
      </dgm:prSet>
      <dgm:spPr/>
    </dgm:pt>
    <dgm:pt modelId="{03AD388E-7299-475A-86D8-A8B5E87D8058}" type="pres">
      <dgm:prSet presAssocID="{ED74A911-8C44-40BA-A3F2-30D0541281DC}" presName="spacer" presStyleCnt="0"/>
      <dgm:spPr/>
    </dgm:pt>
    <dgm:pt modelId="{8A9B9143-889D-491D-988F-0D917D7FCFA7}" type="pres">
      <dgm:prSet presAssocID="{D4732A89-F312-4854-AB08-8897F4D7A696}" presName="parentText" presStyleLbl="node1" presStyleIdx="1" presStyleCnt="3" custScaleY="97328" custLinFactNeighborX="371" custLinFactNeighborY="-37">
        <dgm:presLayoutVars>
          <dgm:chMax val="0"/>
          <dgm:bulletEnabled val="1"/>
        </dgm:presLayoutVars>
      </dgm:prSet>
      <dgm:spPr/>
    </dgm:pt>
    <dgm:pt modelId="{F1B4168C-3A2E-4172-8D31-D09BABEAC795}" type="pres">
      <dgm:prSet presAssocID="{0342D41F-8B98-4881-BF10-F864FD7D822D}" presName="spacer" presStyleCnt="0"/>
      <dgm:spPr/>
    </dgm:pt>
    <dgm:pt modelId="{C222A364-3AA7-4A8E-8A8A-0D18A2A337B2}" type="pres">
      <dgm:prSet presAssocID="{01D258FB-59CD-4994-A9B4-12AF4F6C7809}" presName="parentText" presStyleLbl="node1" presStyleIdx="2" presStyleCnt="3" custLinFactNeighborX="371" custLinFactNeighborY="26119">
        <dgm:presLayoutVars>
          <dgm:chMax val="0"/>
          <dgm:bulletEnabled val="1"/>
        </dgm:presLayoutVars>
      </dgm:prSet>
      <dgm:spPr/>
    </dgm:pt>
  </dgm:ptLst>
  <dgm:cxnLst>
    <dgm:cxn modelId="{92A71E17-133E-4DA7-ABDB-36BBA953AA68}" type="presOf" srcId="{01D258FB-59CD-4994-A9B4-12AF4F6C7809}" destId="{C222A364-3AA7-4A8E-8A8A-0D18A2A337B2}" srcOrd="0" destOrd="0" presId="urn:microsoft.com/office/officeart/2005/8/layout/vList2"/>
    <dgm:cxn modelId="{8D38B178-B3E9-4257-BC9A-563AD5B73B62}" srcId="{D85C0E0A-CB63-41E1-B56A-1144E2404A0A}" destId="{D4732A89-F312-4854-AB08-8897F4D7A696}" srcOrd="1" destOrd="0" parTransId="{78C6AD84-E8B6-41C6-BFF8-A51FD315C203}" sibTransId="{0342D41F-8B98-4881-BF10-F864FD7D822D}"/>
    <dgm:cxn modelId="{4023A983-3EA8-4A52-9930-78A64A5644E4}" type="presOf" srcId="{70C624CF-AB5F-4199-A70D-15F462FC5381}" destId="{2730C61B-0438-42CF-B1A0-B00DA5C2342D}" srcOrd="0" destOrd="0" presId="urn:microsoft.com/office/officeart/2005/8/layout/vList2"/>
    <dgm:cxn modelId="{3090F686-D262-42E7-AAA5-9DBD9CAE8F5E}" srcId="{D85C0E0A-CB63-41E1-B56A-1144E2404A0A}" destId="{01D258FB-59CD-4994-A9B4-12AF4F6C7809}" srcOrd="2" destOrd="0" parTransId="{D1175472-4A9D-4CA3-8C69-0FBC55BB3D1D}" sibTransId="{DDC141BA-7E1B-418D-BCED-06D02CD3C33B}"/>
    <dgm:cxn modelId="{401ACDA1-DDCE-4E8E-8500-A89248181817}" srcId="{D85C0E0A-CB63-41E1-B56A-1144E2404A0A}" destId="{70C624CF-AB5F-4199-A70D-15F462FC5381}" srcOrd="0" destOrd="0" parTransId="{CB3A63C3-84D8-4F49-8B90-BB6B808C9327}" sibTransId="{ED74A911-8C44-40BA-A3F2-30D0541281DC}"/>
    <dgm:cxn modelId="{E18605CD-9B53-464A-8F30-4BEC7CEDCB94}" type="presOf" srcId="{D4732A89-F312-4854-AB08-8897F4D7A696}" destId="{8A9B9143-889D-491D-988F-0D917D7FCFA7}" srcOrd="0" destOrd="0" presId="urn:microsoft.com/office/officeart/2005/8/layout/vList2"/>
    <dgm:cxn modelId="{57C903F5-D320-4ED8-A296-45D842B9AF86}" type="presOf" srcId="{D85C0E0A-CB63-41E1-B56A-1144E2404A0A}" destId="{B6750D6D-35C0-40A4-AA44-00EAABFD85AD}" srcOrd="0" destOrd="0" presId="urn:microsoft.com/office/officeart/2005/8/layout/vList2"/>
    <dgm:cxn modelId="{313F3695-F05B-42C5-8CB5-E9C1373CA638}" type="presParOf" srcId="{B6750D6D-35C0-40A4-AA44-00EAABFD85AD}" destId="{2730C61B-0438-42CF-B1A0-B00DA5C2342D}" srcOrd="0" destOrd="0" presId="urn:microsoft.com/office/officeart/2005/8/layout/vList2"/>
    <dgm:cxn modelId="{DC48248A-A6B9-4C84-86AB-51173653B95E}" type="presParOf" srcId="{B6750D6D-35C0-40A4-AA44-00EAABFD85AD}" destId="{03AD388E-7299-475A-86D8-A8B5E87D8058}" srcOrd="1" destOrd="0" presId="urn:microsoft.com/office/officeart/2005/8/layout/vList2"/>
    <dgm:cxn modelId="{1916C92F-1E75-4347-B872-EEC067A07767}" type="presParOf" srcId="{B6750D6D-35C0-40A4-AA44-00EAABFD85AD}" destId="{8A9B9143-889D-491D-988F-0D917D7FCFA7}" srcOrd="2" destOrd="0" presId="urn:microsoft.com/office/officeart/2005/8/layout/vList2"/>
    <dgm:cxn modelId="{E718B911-D5FD-47B4-B5AA-597E5B6C3160}" type="presParOf" srcId="{B6750D6D-35C0-40A4-AA44-00EAABFD85AD}" destId="{F1B4168C-3A2E-4172-8D31-D09BABEAC795}" srcOrd="3" destOrd="0" presId="urn:microsoft.com/office/officeart/2005/8/layout/vList2"/>
    <dgm:cxn modelId="{B42E5A53-4743-4D22-B221-B614311E983B}" type="presParOf" srcId="{B6750D6D-35C0-40A4-AA44-00EAABFD85AD}" destId="{C222A364-3AA7-4A8E-8A8A-0D18A2A337B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5C0E0A-CB63-41E1-B56A-1144E2404A0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6750D6D-35C0-40A4-AA44-00EAABFD85AD}" type="pres">
      <dgm:prSet presAssocID="{D85C0E0A-CB63-41E1-B56A-1144E2404A0A}" presName="linear" presStyleCnt="0">
        <dgm:presLayoutVars>
          <dgm:animLvl val="lvl"/>
          <dgm:resizeHandles val="exact"/>
        </dgm:presLayoutVars>
      </dgm:prSet>
      <dgm:spPr/>
    </dgm:pt>
  </dgm:ptLst>
  <dgm:cxnLst>
    <dgm:cxn modelId="{57C903F5-D320-4ED8-A296-45D842B9AF86}" type="presOf" srcId="{D85C0E0A-CB63-41E1-B56A-1144E2404A0A}" destId="{B6750D6D-35C0-40A4-AA44-00EAABFD85AD}"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0C61B-0438-42CF-B1A0-B00DA5C2342D}">
      <dsp:nvSpPr>
        <dsp:cNvPr id="0" name=""/>
        <dsp:cNvSpPr/>
      </dsp:nvSpPr>
      <dsp:spPr>
        <a:xfrm>
          <a:off x="0" y="0"/>
          <a:ext cx="6907427" cy="2198772"/>
        </a:xfrm>
        <a:prstGeom prst="roundRect">
          <a:avLst/>
        </a:prstGeom>
        <a:solidFill>
          <a:srgbClr val="D3A77B"/>
        </a:solidFill>
        <a:ln>
          <a:solidFill>
            <a:srgbClr val="412407"/>
          </a:solid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tx1"/>
              </a:solidFill>
              <a:latin typeface="+mj-lt"/>
            </a:rPr>
            <a:t>Family members or guardians</a:t>
          </a:r>
          <a:r>
            <a:rPr lang="en-US" sz="2600" kern="1200" dirty="0">
              <a:solidFill>
                <a:schemeClr val="tx1"/>
              </a:solidFill>
              <a:latin typeface="+mj-lt"/>
            </a:rPr>
            <a:t>,</a:t>
          </a:r>
          <a:r>
            <a:rPr lang="en-US" sz="2600" b="1" kern="1200" dirty="0">
              <a:solidFill>
                <a:schemeClr val="tx1"/>
              </a:solidFill>
              <a:latin typeface="+mj-lt"/>
            </a:rPr>
            <a:t> or a designated nurse may train medication certified staff to administer medications through a gastric tube.  Designation by family or guardian for a nurse to do the training must be in writing.  </a:t>
          </a:r>
          <a:endParaRPr lang="en-US" sz="2600" kern="1200" dirty="0">
            <a:solidFill>
              <a:schemeClr val="tx1"/>
            </a:solidFill>
            <a:latin typeface="+mj-lt"/>
          </a:endParaRPr>
        </a:p>
      </dsp:txBody>
      <dsp:txXfrm>
        <a:off x="107335" y="107335"/>
        <a:ext cx="6692757" cy="1984102"/>
      </dsp:txXfrm>
    </dsp:sp>
    <dsp:sp modelId="{8A9B9143-889D-491D-988F-0D917D7FCFA7}">
      <dsp:nvSpPr>
        <dsp:cNvPr id="0" name=""/>
        <dsp:cNvSpPr/>
      </dsp:nvSpPr>
      <dsp:spPr>
        <a:xfrm>
          <a:off x="0" y="2212089"/>
          <a:ext cx="6907427" cy="1804173"/>
        </a:xfrm>
        <a:prstGeom prst="roundRect">
          <a:avLst/>
        </a:prstGeom>
        <a:solidFill>
          <a:srgbClr val="F1CD99"/>
        </a:solidFill>
        <a:ln>
          <a:solidFill>
            <a:srgbClr val="412407"/>
          </a:solid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tx1"/>
              </a:solidFill>
              <a:latin typeface="+mj-lt"/>
            </a:rPr>
            <a:t>There must be documentation that training was done and that the staff showed adequate proficiency in performing the task. </a:t>
          </a:r>
          <a:endParaRPr lang="en-US" sz="2600" kern="1200" dirty="0">
            <a:solidFill>
              <a:schemeClr val="tx1"/>
            </a:solidFill>
            <a:latin typeface="+mj-lt"/>
          </a:endParaRPr>
        </a:p>
      </dsp:txBody>
      <dsp:txXfrm>
        <a:off x="88072" y="2300161"/>
        <a:ext cx="6731283" cy="1628029"/>
      </dsp:txXfrm>
    </dsp:sp>
    <dsp:sp modelId="{C222A364-3AA7-4A8E-8A8A-0D18A2A337B2}">
      <dsp:nvSpPr>
        <dsp:cNvPr id="0" name=""/>
        <dsp:cNvSpPr/>
      </dsp:nvSpPr>
      <dsp:spPr>
        <a:xfrm>
          <a:off x="0" y="4029590"/>
          <a:ext cx="6907427" cy="1853704"/>
        </a:xfrm>
        <a:prstGeom prst="roundRect">
          <a:avLst/>
        </a:prstGeom>
        <a:solidFill>
          <a:srgbClr val="DCC2A0"/>
        </a:solidFill>
        <a:ln>
          <a:solidFill>
            <a:srgbClr val="412407"/>
          </a:solid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ts val="0"/>
            </a:spcAft>
            <a:buNone/>
          </a:pPr>
          <a:r>
            <a:rPr lang="en-US" sz="2600" b="1" kern="1200" dirty="0">
              <a:solidFill>
                <a:schemeClr val="tx1"/>
              </a:solidFill>
              <a:latin typeface="+mj-lt"/>
            </a:rPr>
            <a:t>Once trained, medication certified staff </a:t>
          </a:r>
        </a:p>
        <a:p>
          <a:pPr marL="0" lvl="0" indent="0" algn="l" defTabSz="1155700">
            <a:lnSpc>
              <a:spcPct val="90000"/>
            </a:lnSpc>
            <a:spcBef>
              <a:spcPct val="0"/>
            </a:spcBef>
            <a:spcAft>
              <a:spcPts val="0"/>
            </a:spcAft>
            <a:buNone/>
          </a:pPr>
          <a:r>
            <a:rPr lang="en-US" sz="2600" b="1" u="sng" kern="1200" dirty="0">
              <a:solidFill>
                <a:schemeClr val="tx1"/>
              </a:solidFill>
              <a:latin typeface="+mj-lt"/>
            </a:rPr>
            <a:t>MAY NOT</a:t>
          </a:r>
          <a:r>
            <a:rPr lang="en-US" sz="2600" b="1" kern="1200" dirty="0">
              <a:solidFill>
                <a:schemeClr val="tx1"/>
              </a:solidFill>
              <a:latin typeface="+mj-lt"/>
            </a:rPr>
            <a:t> train other DSPs to perform this function.  This must be done by a nurse or family/guardian. </a:t>
          </a:r>
          <a:endParaRPr lang="en-US" sz="2600" kern="1200" dirty="0">
            <a:solidFill>
              <a:schemeClr val="tx1"/>
            </a:solidFill>
            <a:latin typeface="+mj-lt"/>
          </a:endParaRPr>
        </a:p>
      </dsp:txBody>
      <dsp:txXfrm>
        <a:off x="90490" y="4120080"/>
        <a:ext cx="6726447" cy="1672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E38D4-7396-4564-8E57-C58C54555B5D}"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CC6D5-3F86-49DD-8D4E-B9259DFAE24B}" type="slidenum">
              <a:rPr lang="en-US" smtClean="0"/>
              <a:t>‹#›</a:t>
            </a:fld>
            <a:endParaRPr lang="en-US"/>
          </a:p>
        </p:txBody>
      </p:sp>
    </p:spTree>
    <p:extLst>
      <p:ext uri="{BB962C8B-B14F-4D97-AF65-F5344CB8AC3E}">
        <p14:creationId xmlns:p14="http://schemas.microsoft.com/office/powerpoint/2010/main" val="3243485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C6D5-3F86-49DD-8D4E-B9259DFAE24B}" type="slidenum">
              <a:rPr lang="en-US" smtClean="0"/>
              <a:t>9</a:t>
            </a:fld>
            <a:endParaRPr lang="en-US"/>
          </a:p>
        </p:txBody>
      </p:sp>
    </p:spTree>
    <p:extLst>
      <p:ext uri="{BB962C8B-B14F-4D97-AF65-F5344CB8AC3E}">
        <p14:creationId xmlns:p14="http://schemas.microsoft.com/office/powerpoint/2010/main" val="259836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C6D5-3F86-49DD-8D4E-B9259DFAE24B}" type="slidenum">
              <a:rPr lang="en-US" smtClean="0"/>
              <a:t>11</a:t>
            </a:fld>
            <a:endParaRPr lang="en-US"/>
          </a:p>
        </p:txBody>
      </p:sp>
    </p:spTree>
    <p:extLst>
      <p:ext uri="{BB962C8B-B14F-4D97-AF65-F5344CB8AC3E}">
        <p14:creationId xmlns:p14="http://schemas.microsoft.com/office/powerpoint/2010/main" val="74534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C6D5-3F86-49DD-8D4E-B9259DFAE24B}" type="slidenum">
              <a:rPr lang="en-US" smtClean="0"/>
              <a:t>15</a:t>
            </a:fld>
            <a:endParaRPr lang="en-US"/>
          </a:p>
        </p:txBody>
      </p:sp>
    </p:spTree>
    <p:extLst>
      <p:ext uri="{BB962C8B-B14F-4D97-AF65-F5344CB8AC3E}">
        <p14:creationId xmlns:p14="http://schemas.microsoft.com/office/powerpoint/2010/main" val="2910036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485584D-7D79-4248-9986-4CA35242F944}" type="datetimeFigureOut">
              <a:rPr lang="en-US" smtClean="0"/>
              <a:t>12/5/2024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9590046-DA73-4BBF-84B5-C08E6F75191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859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95704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243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968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985644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8343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3960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835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888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4117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664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85584D-7D79-4248-9986-4CA35242F94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82705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85584D-7D79-4248-9986-4CA35242F944}"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97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85584D-7D79-4248-9986-4CA35242F944}"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1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5584D-7D79-4248-9986-4CA35242F944}"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7125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48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07446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85584D-7D79-4248-9986-4CA35242F944}" type="datetimeFigureOut">
              <a:rPr lang="en-US" smtClean="0"/>
              <a:t>12/5/2024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205149347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2"/>
          <a:srcRect t="15730"/>
          <a:stretch/>
        </p:blipFill>
        <p:spPr>
          <a:xfrm>
            <a:off x="20" y="10"/>
            <a:ext cx="12191980" cy="6857989"/>
          </a:xfrm>
          <a:prstGeom prst="rect">
            <a:avLst/>
          </a:prstGeom>
        </p:spPr>
      </p:pic>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2076091" y="2458995"/>
            <a:ext cx="8039818" cy="1581664"/>
          </a:xfrm>
        </p:spPr>
        <p:txBody>
          <a:bodyPr>
            <a:normAutofit/>
          </a:bodyPr>
          <a:lstStyle/>
          <a:p>
            <a:r>
              <a:rPr lang="en-US" sz="8800" b="1" dirty="0">
                <a:solidFill>
                  <a:srgbClr val="FFFFFF"/>
                </a:solidFill>
              </a:rPr>
              <a:t>DSP DUTIES</a:t>
            </a:r>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472967" y="5272809"/>
            <a:ext cx="11272344" cy="725018"/>
          </a:xfrm>
        </p:spPr>
        <p:txBody>
          <a:bodyPr>
            <a:noAutofit/>
          </a:bodyPr>
          <a:lstStyle/>
          <a:p>
            <a:r>
              <a:rPr lang="en-US" sz="4000" b="1" dirty="0">
                <a:solidFill>
                  <a:srgbClr val="FFFFFF"/>
                </a:solidFill>
              </a:rPr>
              <a:t>What duties are DSPs expected to perform? </a:t>
            </a:r>
          </a:p>
        </p:txBody>
      </p:sp>
    </p:spTree>
    <p:extLst>
      <p:ext uri="{BB962C8B-B14F-4D97-AF65-F5344CB8AC3E}">
        <p14:creationId xmlns:p14="http://schemas.microsoft.com/office/powerpoint/2010/main" val="106838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250" name="Rectangle 235">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37">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52" name="Group 239">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41"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3" name="Picture 241">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43"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4" name="Picture 243">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2692398" y="1871131"/>
            <a:ext cx="6815669" cy="1515533"/>
          </a:xfrm>
        </p:spPr>
        <p:txBody>
          <a:bodyPr>
            <a:normAutofit/>
          </a:bodyPr>
          <a:lstStyle/>
          <a:p>
            <a:pPr>
              <a:lnSpc>
                <a:spcPct val="90000"/>
              </a:lnSpc>
              <a:spcBef>
                <a:spcPts val="600"/>
              </a:spcBef>
              <a:spcAft>
                <a:spcPts val="300"/>
              </a:spcAft>
            </a:pPr>
            <a:r>
              <a:rPr lang="en-US" sz="2800" b="1" kern="0" dirty="0">
                <a:ea typeface="Calibri" panose="020F0502020204030204" pitchFamily="34" charset="0"/>
                <a:cs typeface="Times New Roman" panose="02020603050405020304" pitchFamily="18" charset="0"/>
              </a:rPr>
              <a:t>DSPs may perform oral suctioning.</a:t>
            </a:r>
            <a:endParaRPr lang="en-US" sz="2800" b="1" dirty="0"/>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2692398" y="3657597"/>
            <a:ext cx="6815669" cy="1320802"/>
          </a:xfrm>
        </p:spPr>
        <p:txBody>
          <a:bodyPr>
            <a:normAutofit/>
          </a:bodyPr>
          <a:lstStyle/>
          <a:p>
            <a:pPr>
              <a:spcBef>
                <a:spcPts val="0"/>
              </a:spcBef>
            </a:pPr>
            <a:r>
              <a:rPr lang="en-US" sz="4800" b="1" dirty="0">
                <a:latin typeface="+mj-lt"/>
              </a:rPr>
              <a:t>ORAL SUCTIONING</a:t>
            </a:r>
          </a:p>
        </p:txBody>
      </p:sp>
      <p:cxnSp>
        <p:nvCxnSpPr>
          <p:cNvPr id="246" name="Straight Connector 245">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586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39" name="Picture 38">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0" name="Rectangle 39">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1" name="Picture 40">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2" name="Picture 41">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C0DF18E-E6C9-622E-4B0E-80D736309DF9}"/>
              </a:ext>
            </a:extLst>
          </p:cNvPr>
          <p:cNvSpPr>
            <a:spLocks noGrp="1"/>
          </p:cNvSpPr>
          <p:nvPr>
            <p:ph type="title"/>
          </p:nvPr>
        </p:nvSpPr>
        <p:spPr>
          <a:xfrm>
            <a:off x="4386242" y="1410208"/>
            <a:ext cx="6713114" cy="890463"/>
          </a:xfrm>
        </p:spPr>
        <p:txBody>
          <a:bodyPr vert="horz">
            <a:normAutofit/>
          </a:bodyPr>
          <a:lstStyle/>
          <a:p>
            <a:pPr>
              <a:lnSpc>
                <a:spcPct val="90000"/>
              </a:lnSpc>
            </a:pPr>
            <a:r>
              <a:rPr lang="en-US" sz="4800" b="1" dirty="0"/>
              <a:t>ORAL SUCTIONING</a:t>
            </a:r>
          </a:p>
        </p:txBody>
      </p:sp>
      <p:sp>
        <p:nvSpPr>
          <p:cNvPr id="44" name="Rectangle 43">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Orange grass at dusk">
            <a:extLst>
              <a:ext uri="{FF2B5EF4-FFF2-40B4-BE49-F238E27FC236}">
                <a16:creationId xmlns:a16="http://schemas.microsoft.com/office/drawing/2014/main" id="{836C7E2D-1D39-48B0-0870-07F20742DF93}"/>
              </a:ext>
            </a:extLst>
          </p:cNvPr>
          <p:cNvPicPr>
            <a:picLocks noChangeAspect="1"/>
          </p:cNvPicPr>
          <p:nvPr/>
        </p:nvPicPr>
        <p:blipFill rotWithShape="1">
          <a:blip r:embed="rId6"/>
          <a:srcRect l="28951" r="28948" b="-2"/>
          <a:stretch/>
        </p:blipFill>
        <p:spPr>
          <a:xfrm>
            <a:off x="1412683" y="1410208"/>
            <a:ext cx="2433793" cy="3858780"/>
          </a:xfrm>
          <a:prstGeom prst="rect">
            <a:avLst/>
          </a:prstGeom>
        </p:spPr>
      </p:pic>
      <p:cxnSp>
        <p:nvCxnSpPr>
          <p:cNvPr id="46" name="Straight Connector 45">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Rounded Corners 6">
            <a:extLst>
              <a:ext uri="{FF2B5EF4-FFF2-40B4-BE49-F238E27FC236}">
                <a16:creationId xmlns:a16="http://schemas.microsoft.com/office/drawing/2014/main" id="{07219581-91D1-A2C3-0057-73FAFE0FFA40}"/>
              </a:ext>
            </a:extLst>
          </p:cNvPr>
          <p:cNvSpPr/>
          <p:nvPr/>
        </p:nvSpPr>
        <p:spPr>
          <a:xfrm>
            <a:off x="4586257" y="2500605"/>
            <a:ext cx="6442527" cy="928392"/>
          </a:xfrm>
          <a:prstGeom prst="roundRect">
            <a:avLst/>
          </a:prstGeom>
          <a:solidFill>
            <a:srgbClr val="D3A77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85000"/>
              </a:lnSpc>
            </a:pPr>
            <a:r>
              <a:rPr lang="en-US" sz="2600" b="1" dirty="0">
                <a:solidFill>
                  <a:schemeClr val="tx1"/>
                </a:solidFill>
                <a:ea typeface="Calibri" panose="020F0502020204030204" pitchFamily="34" charset="0"/>
                <a:cs typeface="Times New Roman" panose="02020603050405020304" pitchFamily="18" charset="0"/>
              </a:rPr>
              <a:t>Oral suctioning is </a:t>
            </a:r>
            <a:r>
              <a:rPr lang="en-US" sz="2600" b="1" dirty="0">
                <a:solidFill>
                  <a:schemeClr val="tx1"/>
                </a:solidFill>
                <a:ea typeface="Times New Roman" panose="02020603050405020304" pitchFamily="18" charset="0"/>
                <a:cs typeface="Times New Roman" panose="02020603050405020304" pitchFamily="18" charset="0"/>
              </a:rPr>
              <a:t>suctioning inside the mouth only. </a:t>
            </a:r>
            <a:endParaRPr lang="en-US" sz="2600" dirty="0">
              <a:solidFill>
                <a:schemeClr val="tx1"/>
              </a:solidFill>
            </a:endParaRPr>
          </a:p>
        </p:txBody>
      </p:sp>
      <p:sp>
        <p:nvSpPr>
          <p:cNvPr id="8" name="Rectangle: Rounded Corners 7">
            <a:extLst>
              <a:ext uri="{FF2B5EF4-FFF2-40B4-BE49-F238E27FC236}">
                <a16:creationId xmlns:a16="http://schemas.microsoft.com/office/drawing/2014/main" id="{77024AB8-2A2D-A0B4-B21F-D989CEA538AA}"/>
              </a:ext>
            </a:extLst>
          </p:cNvPr>
          <p:cNvSpPr/>
          <p:nvPr/>
        </p:nvSpPr>
        <p:spPr>
          <a:xfrm>
            <a:off x="4586257" y="3428997"/>
            <a:ext cx="6442527" cy="1153330"/>
          </a:xfrm>
          <a:prstGeom prst="roundRect">
            <a:avLst/>
          </a:prstGeom>
          <a:solidFill>
            <a:srgbClr val="F1CD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85000"/>
              </a:lnSpc>
            </a:pPr>
            <a:r>
              <a:rPr lang="en-US" sz="2600" b="1" dirty="0">
                <a:solidFill>
                  <a:schemeClr val="tx1"/>
                </a:solidFill>
                <a:effectLst/>
                <a:ea typeface="Calibri" panose="020F0502020204030204" pitchFamily="34" charset="0"/>
                <a:cs typeface="Segoe UI Symbol" panose="020B0502040204020203" pitchFamily="34" charset="0"/>
              </a:rPr>
              <a:t>DSPs </a:t>
            </a:r>
            <a:r>
              <a:rPr lang="en-US" sz="2600" b="1" dirty="0">
                <a:solidFill>
                  <a:schemeClr val="tx1"/>
                </a:solidFill>
                <a:ea typeface="Calibri" panose="020F0502020204030204" pitchFamily="34" charset="0"/>
                <a:cs typeface="Segoe UI Symbol" panose="020B0502040204020203" pitchFamily="34" charset="0"/>
              </a:rPr>
              <a:t>may </a:t>
            </a:r>
            <a:r>
              <a:rPr lang="en-US" sz="2600" b="1" u="sng" dirty="0">
                <a:solidFill>
                  <a:schemeClr val="tx1"/>
                </a:solidFill>
                <a:ea typeface="Calibri" panose="020F0502020204030204" pitchFamily="34" charset="0"/>
                <a:cs typeface="Segoe UI Symbol" panose="020B0502040204020203" pitchFamily="34" charset="0"/>
              </a:rPr>
              <a:t>not</a:t>
            </a:r>
            <a:r>
              <a:rPr lang="en-US" sz="2600" b="1" dirty="0">
                <a:solidFill>
                  <a:schemeClr val="tx1"/>
                </a:solidFill>
                <a:ea typeface="Calibri" panose="020F0502020204030204" pitchFamily="34" charset="0"/>
                <a:cs typeface="Segoe UI Symbol" panose="020B0502040204020203" pitchFamily="34" charset="0"/>
              </a:rPr>
              <a:t> perform deep suctioning - down in the throat or through a tracheostomy. </a:t>
            </a:r>
            <a:endParaRPr lang="en-US" sz="2600" dirty="0">
              <a:solidFill>
                <a:schemeClr val="tx1"/>
              </a:solidFill>
            </a:endParaRPr>
          </a:p>
        </p:txBody>
      </p:sp>
      <p:sp>
        <p:nvSpPr>
          <p:cNvPr id="9" name="Rectangle: Rounded Corners 8">
            <a:extLst>
              <a:ext uri="{FF2B5EF4-FFF2-40B4-BE49-F238E27FC236}">
                <a16:creationId xmlns:a16="http://schemas.microsoft.com/office/drawing/2014/main" id="{AACB9A7D-0479-1827-C233-F96CE1AE7CB3}"/>
              </a:ext>
            </a:extLst>
          </p:cNvPr>
          <p:cNvSpPr/>
          <p:nvPr/>
        </p:nvSpPr>
        <p:spPr>
          <a:xfrm>
            <a:off x="4586257" y="4584113"/>
            <a:ext cx="6442527" cy="982384"/>
          </a:xfrm>
          <a:prstGeom prst="roundRect">
            <a:avLst/>
          </a:prstGeom>
          <a:solidFill>
            <a:srgbClr val="DCC2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85000"/>
              </a:lnSpc>
            </a:pPr>
            <a:r>
              <a:rPr lang="en-US" sz="2600" b="1" dirty="0">
                <a:solidFill>
                  <a:schemeClr val="tx1"/>
                </a:solidFill>
                <a:effectLst/>
                <a:ea typeface="Times New Roman" panose="02020603050405020304" pitchFamily="18" charset="0"/>
                <a:cs typeface="Times New Roman" panose="02020603050405020304" pitchFamily="18" charset="0"/>
              </a:rPr>
              <a:t>An order is needed, a protocol should be in place, and training must be documented. </a:t>
            </a:r>
            <a:endParaRPr lang="en-US" sz="2600" dirty="0">
              <a:solidFill>
                <a:schemeClr val="tx1"/>
              </a:solidFill>
            </a:endParaRPr>
          </a:p>
        </p:txBody>
      </p:sp>
    </p:spTree>
    <p:extLst>
      <p:ext uri="{BB962C8B-B14F-4D97-AF65-F5344CB8AC3E}">
        <p14:creationId xmlns:p14="http://schemas.microsoft.com/office/powerpoint/2010/main" val="588997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3"/>
          <a:srcRect t="15730"/>
          <a:stretch/>
        </p:blipFill>
        <p:spPr>
          <a:xfrm>
            <a:off x="10705" y="-63148"/>
            <a:ext cx="12191980" cy="6857990"/>
          </a:xfrm>
          <a:prstGeom prst="rect">
            <a:avLst/>
          </a:prstGeom>
        </p:spPr>
      </p:pic>
      <p:sp>
        <p:nvSpPr>
          <p:cNvPr id="149" name="Rectangle 148">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53" name="Group 152">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4"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56"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156">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2597602" y="1871132"/>
            <a:ext cx="7045458" cy="1329272"/>
          </a:xfrm>
        </p:spPr>
        <p:txBody>
          <a:bodyPr>
            <a:noAutofit/>
          </a:bodyPr>
          <a:lstStyle/>
          <a:p>
            <a:pPr>
              <a:lnSpc>
                <a:spcPct val="90000"/>
              </a:lnSpc>
              <a:spcBef>
                <a:spcPts val="300"/>
              </a:spcBef>
            </a:pPr>
            <a:r>
              <a:rPr lang="en-US" sz="2800" b="1" kern="0" dirty="0">
                <a:effectLst/>
                <a:ea typeface="Times New Roman" panose="02020603050405020304" pitchFamily="18" charset="0"/>
                <a:cs typeface="Times New Roman" panose="02020603050405020304" pitchFamily="18" charset="0"/>
              </a:rPr>
              <a:t>All DSPs may perform </a:t>
            </a:r>
            <a:br>
              <a:rPr lang="en-US" sz="2800" b="1" kern="0" dirty="0">
                <a:effectLst/>
                <a:ea typeface="Times New Roman" panose="02020603050405020304" pitchFamily="18" charset="0"/>
                <a:cs typeface="Times New Roman" panose="02020603050405020304" pitchFamily="18" charset="0"/>
              </a:rPr>
            </a:br>
            <a:r>
              <a:rPr lang="en-US" sz="2800" b="1" kern="0" dirty="0">
                <a:effectLst/>
                <a:ea typeface="Times New Roman" panose="02020603050405020304" pitchFamily="18" charset="0"/>
                <a:cs typeface="Times New Roman" panose="02020603050405020304" pitchFamily="18" charset="0"/>
              </a:rPr>
              <a:t>routine urinary catheter care.</a:t>
            </a:r>
            <a:endParaRPr lang="en-US" sz="2800" dirty="0"/>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2692398" y="3649127"/>
            <a:ext cx="6815669" cy="1329272"/>
          </a:xfrm>
        </p:spPr>
        <p:txBody>
          <a:bodyPr>
            <a:normAutofit/>
          </a:bodyPr>
          <a:lstStyle/>
          <a:p>
            <a:pPr>
              <a:lnSpc>
                <a:spcPct val="90000"/>
              </a:lnSpc>
              <a:spcBef>
                <a:spcPts val="600"/>
              </a:spcBef>
            </a:pPr>
            <a:endParaRPr lang="en-US" sz="1900" b="1" dirty="0"/>
          </a:p>
          <a:p>
            <a:pPr>
              <a:lnSpc>
                <a:spcPct val="90000"/>
              </a:lnSpc>
              <a:spcBef>
                <a:spcPts val="1200"/>
              </a:spcBef>
            </a:pPr>
            <a:r>
              <a:rPr lang="en-US" sz="4800" b="1" dirty="0">
                <a:latin typeface="+mj-lt"/>
              </a:rPr>
              <a:t>CATHETERS</a:t>
            </a:r>
          </a:p>
        </p:txBody>
      </p:sp>
      <p:cxnSp>
        <p:nvCxnSpPr>
          <p:cNvPr id="159" name="Straight Connector 158">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55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5" name="Rectangle 174">
            <a:extLst>
              <a:ext uri="{FF2B5EF4-FFF2-40B4-BE49-F238E27FC236}">
                <a16:creationId xmlns:a16="http://schemas.microsoft.com/office/drawing/2014/main" id="{51D58666-E26B-4EAE-AA74-9C74E4BAF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67288C4F-0F6C-4226-B8D2-C0EE4786C5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78" name="Picture 177">
              <a:extLst>
                <a:ext uri="{FF2B5EF4-FFF2-40B4-BE49-F238E27FC236}">
                  <a16:creationId xmlns:a16="http://schemas.microsoft.com/office/drawing/2014/main" id="{DA0DC220-B0FC-4268-9E45-0705DA26964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9" name="Rectangle 178">
              <a:extLst>
                <a:ext uri="{FF2B5EF4-FFF2-40B4-BE49-F238E27FC236}">
                  <a16:creationId xmlns:a16="http://schemas.microsoft.com/office/drawing/2014/main" id="{5D2CA09E-2D13-478A-A98B-3A66ED646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0" name="Picture 179">
              <a:extLst>
                <a:ext uri="{FF2B5EF4-FFF2-40B4-BE49-F238E27FC236}">
                  <a16:creationId xmlns:a16="http://schemas.microsoft.com/office/drawing/2014/main" id="{E14C9FAD-7A39-47B3-9F08-4C4F9DA206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1" name="Picture 180">
              <a:extLst>
                <a:ext uri="{FF2B5EF4-FFF2-40B4-BE49-F238E27FC236}">
                  <a16:creationId xmlns:a16="http://schemas.microsoft.com/office/drawing/2014/main" id="{FDCB6FF3-6165-4BB2-80C5-7A6D0D25D5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1072267" y="1041399"/>
            <a:ext cx="6528018" cy="2497993"/>
          </a:xfrm>
        </p:spPr>
        <p:txBody>
          <a:bodyPr>
            <a:normAutofit/>
          </a:bodyPr>
          <a:lstStyle/>
          <a:p>
            <a:pPr algn="l">
              <a:lnSpc>
                <a:spcPct val="90000"/>
              </a:lnSpc>
              <a:spcBef>
                <a:spcPts val="300"/>
              </a:spcBef>
            </a:pPr>
            <a:r>
              <a:rPr lang="en-US" sz="2800" b="1" kern="0" dirty="0">
                <a:effectLst/>
                <a:ea typeface="Times New Roman" panose="02020603050405020304" pitchFamily="18" charset="0"/>
                <a:cs typeface="Times New Roman" panose="02020603050405020304" pitchFamily="18" charset="0"/>
              </a:rPr>
              <a:t>Urinary catheter care includes: </a:t>
            </a:r>
            <a:br>
              <a:rPr lang="en-US" sz="2800" b="1" kern="0" dirty="0">
                <a:effectLst/>
                <a:ea typeface="Times New Roman" panose="02020603050405020304" pitchFamily="18" charset="0"/>
                <a:cs typeface="Times New Roman" panose="02020603050405020304" pitchFamily="18" charset="0"/>
              </a:rPr>
            </a:br>
            <a:r>
              <a:rPr lang="en-US" sz="2800" b="1" kern="0" dirty="0">
                <a:effectLst/>
                <a:ea typeface="Times New Roman" panose="02020603050405020304" pitchFamily="18" charset="0"/>
                <a:cs typeface="Times New Roman" panose="02020603050405020304" pitchFamily="18" charset="0"/>
              </a:rPr>
              <a:t>      </a:t>
            </a:r>
            <a:r>
              <a:rPr lang="en-US" sz="2800" dirty="0">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a:t>
            </a:r>
            <a:r>
              <a:rPr lang="en-US" sz="2800" dirty="0">
                <a:effectLst/>
                <a:latin typeface="Segoe UI Symbol" panose="020B0502040204020203" pitchFamily="34" charset="0"/>
                <a:ea typeface="Calibri" panose="020F0502020204030204" pitchFamily="34" charset="0"/>
                <a:cs typeface="Segoe UI Symbol" panose="020B0502040204020203" pitchFamily="34" charset="0"/>
              </a:rPr>
              <a:t> </a:t>
            </a:r>
            <a:r>
              <a:rPr lang="en-US" sz="2800" b="1" kern="0" dirty="0">
                <a:effectLst/>
                <a:ea typeface="Times New Roman" panose="02020603050405020304" pitchFamily="18" charset="0"/>
                <a:cs typeface="Times New Roman" panose="02020603050405020304" pitchFamily="18" charset="0"/>
              </a:rPr>
              <a:t>Care and cleaning of the catheter </a:t>
            </a:r>
            <a:br>
              <a:rPr lang="en-US" sz="2800" b="1" kern="0" dirty="0">
                <a:effectLst/>
                <a:ea typeface="Times New Roman" panose="02020603050405020304" pitchFamily="18" charset="0"/>
                <a:cs typeface="Times New Roman" panose="02020603050405020304" pitchFamily="18" charset="0"/>
              </a:rPr>
            </a:br>
            <a:r>
              <a:rPr lang="en-US" sz="2800" b="1" kern="0" dirty="0">
                <a:effectLst/>
                <a:ea typeface="Times New Roman" panose="02020603050405020304" pitchFamily="18" charset="0"/>
                <a:cs typeface="Times New Roman" panose="02020603050405020304" pitchFamily="18" charset="0"/>
              </a:rPr>
              <a:t>         and catheter site. </a:t>
            </a:r>
            <a:br>
              <a:rPr lang="en-US" sz="2800" b="1" kern="0" dirty="0">
                <a:effectLst/>
                <a:ea typeface="Times New Roman" panose="02020603050405020304" pitchFamily="18" charset="0"/>
                <a:cs typeface="Times New Roman" panose="02020603050405020304" pitchFamily="18" charset="0"/>
              </a:rPr>
            </a:br>
            <a:r>
              <a:rPr lang="en-US" sz="2800" b="1" kern="0" dirty="0">
                <a:effectLst/>
                <a:ea typeface="Times New Roman" panose="02020603050405020304" pitchFamily="18" charset="0"/>
                <a:cs typeface="Times New Roman" panose="02020603050405020304" pitchFamily="18" charset="0"/>
              </a:rPr>
              <a:t>      </a:t>
            </a:r>
            <a:r>
              <a:rPr lang="en-US" sz="2800" dirty="0">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a:t>
            </a:r>
            <a:r>
              <a:rPr lang="en-US" sz="2800" dirty="0">
                <a:effectLst/>
                <a:latin typeface="Segoe UI Symbol" panose="020B0502040204020203" pitchFamily="34" charset="0"/>
                <a:ea typeface="Calibri" panose="020F0502020204030204" pitchFamily="34" charset="0"/>
                <a:cs typeface="Segoe UI Symbol" panose="020B0502040204020203" pitchFamily="34" charset="0"/>
              </a:rPr>
              <a:t> </a:t>
            </a:r>
            <a:r>
              <a:rPr lang="en-US" sz="2800" b="1" kern="0" dirty="0">
                <a:effectLst/>
                <a:ea typeface="Times New Roman" panose="02020603050405020304" pitchFamily="18" charset="0"/>
                <a:cs typeface="Times New Roman" panose="02020603050405020304" pitchFamily="18" charset="0"/>
              </a:rPr>
              <a:t>Clamping the catheter tubing. </a:t>
            </a:r>
            <a:br>
              <a:rPr lang="en-US" sz="2800" b="1" kern="0" dirty="0">
                <a:effectLst/>
                <a:ea typeface="Times New Roman" panose="02020603050405020304" pitchFamily="18" charset="0"/>
                <a:cs typeface="Times New Roman" panose="02020603050405020304" pitchFamily="18" charset="0"/>
              </a:rPr>
            </a:br>
            <a:r>
              <a:rPr lang="en-US" sz="2800" dirty="0">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      </a:t>
            </a:r>
            <a:r>
              <a:rPr lang="en-US" sz="2800" dirty="0">
                <a:effectLst/>
                <a:latin typeface="Segoe UI Symbol" panose="020B0502040204020203" pitchFamily="34" charset="0"/>
                <a:ea typeface="Calibri" panose="020F0502020204030204" pitchFamily="34" charset="0"/>
                <a:cs typeface="Segoe UI Symbol" panose="020B0502040204020203" pitchFamily="34" charset="0"/>
              </a:rPr>
              <a:t> </a:t>
            </a:r>
            <a:r>
              <a:rPr lang="en-US" sz="2800" b="1" kern="0" dirty="0">
                <a:effectLst/>
                <a:ea typeface="Times New Roman" panose="02020603050405020304" pitchFamily="18" charset="0"/>
                <a:cs typeface="Times New Roman" panose="02020603050405020304" pitchFamily="18" charset="0"/>
              </a:rPr>
              <a:t>Emptying the collection bag.</a:t>
            </a:r>
            <a:br>
              <a:rPr lang="en-US" sz="2800" b="1" kern="0" dirty="0">
                <a:effectLst/>
                <a:ea typeface="Times New Roman" panose="02020603050405020304" pitchFamily="18" charset="0"/>
                <a:cs typeface="Times New Roman" panose="02020603050405020304" pitchFamily="18" charset="0"/>
              </a:rPr>
            </a:br>
            <a:r>
              <a:rPr lang="en-US" sz="2800" b="1" kern="0" dirty="0">
                <a:effectLst/>
                <a:ea typeface="Times New Roman" panose="02020603050405020304" pitchFamily="18" charset="0"/>
                <a:cs typeface="Times New Roman" panose="02020603050405020304" pitchFamily="18" charset="0"/>
              </a:rPr>
              <a:t>Protocols and training are needed.   </a:t>
            </a:r>
            <a:endParaRPr lang="en-US" sz="2800" dirty="0"/>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1072267" y="3657597"/>
            <a:ext cx="6528018" cy="1320802"/>
          </a:xfrm>
        </p:spPr>
        <p:txBody>
          <a:bodyPr>
            <a:normAutofit lnSpcReduction="10000"/>
          </a:bodyPr>
          <a:lstStyle/>
          <a:p>
            <a:pPr>
              <a:spcBef>
                <a:spcPts val="600"/>
              </a:spcBef>
            </a:pPr>
            <a:endParaRPr lang="en-US" b="1" dirty="0"/>
          </a:p>
          <a:p>
            <a:pPr>
              <a:spcBef>
                <a:spcPts val="1200"/>
              </a:spcBef>
            </a:pPr>
            <a:r>
              <a:rPr lang="en-US" sz="4800" b="1" dirty="0">
                <a:latin typeface="+mj-lt"/>
              </a:rPr>
              <a:t>CATHETERS</a:t>
            </a:r>
          </a:p>
        </p:txBody>
      </p:sp>
      <p:cxnSp>
        <p:nvCxnSpPr>
          <p:cNvPr id="183" name="Straight Connector 182">
            <a:extLst>
              <a:ext uri="{FF2B5EF4-FFF2-40B4-BE49-F238E27FC236}">
                <a16:creationId xmlns:a16="http://schemas.microsoft.com/office/drawing/2014/main" id="{EE0488CE-8E24-413E-B105-426B0506E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5"/>
          <a:srcRect l="29393" r="27845" b="2"/>
          <a:stretch/>
        </p:blipFill>
        <p:spPr>
          <a:xfrm>
            <a:off x="8077199" y="1041400"/>
            <a:ext cx="3059206" cy="477520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33578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199" name="Rectangle 198">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03" name="Group 202">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04"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06"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2597602" y="1540931"/>
            <a:ext cx="6998494" cy="1604605"/>
          </a:xfrm>
        </p:spPr>
        <p:txBody>
          <a:bodyPr>
            <a:normAutofit/>
          </a:bodyPr>
          <a:lstStyle/>
          <a:p>
            <a:pPr>
              <a:lnSpc>
                <a:spcPct val="90000"/>
              </a:lnSpc>
              <a:spcBef>
                <a:spcPts val="300"/>
              </a:spcBef>
              <a:tabLst>
                <a:tab pos="173038" algn="l"/>
              </a:tabLst>
            </a:pPr>
            <a:r>
              <a:rPr lang="en-US" sz="2800" b="1" kern="0" dirty="0">
                <a:effectLst/>
                <a:ea typeface="Times New Roman" panose="02020603050405020304" pitchFamily="18" charset="0"/>
                <a:cs typeface="Times New Roman" panose="02020603050405020304" pitchFamily="18" charset="0"/>
              </a:rPr>
              <a:t>DSPs may perform </a:t>
            </a:r>
            <a:br>
              <a:rPr lang="en-US" sz="2800" b="1" kern="0" dirty="0">
                <a:effectLst/>
                <a:ea typeface="Times New Roman" panose="02020603050405020304" pitchFamily="18" charset="0"/>
                <a:cs typeface="Times New Roman" panose="02020603050405020304" pitchFamily="18" charset="0"/>
              </a:rPr>
            </a:br>
            <a:r>
              <a:rPr lang="en-US" sz="2800" b="1" kern="0" dirty="0">
                <a:effectLst/>
                <a:ea typeface="Times New Roman" panose="02020603050405020304" pitchFamily="18" charset="0"/>
                <a:cs typeface="Times New Roman" panose="02020603050405020304" pitchFamily="18" charset="0"/>
              </a:rPr>
              <a:t>routine </a:t>
            </a:r>
            <a:r>
              <a:rPr lang="en-US" sz="2800" b="1" kern="0" dirty="0">
                <a:ea typeface="Times New Roman" panose="02020603050405020304" pitchFamily="18" charset="0"/>
                <a:cs typeface="Times New Roman" panose="02020603050405020304" pitchFamily="18" charset="0"/>
              </a:rPr>
              <a:t>ostomy care.</a:t>
            </a:r>
            <a:endParaRPr lang="en-US" sz="2800" dirty="0"/>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2692398" y="3898727"/>
            <a:ext cx="6815669" cy="1079672"/>
          </a:xfrm>
        </p:spPr>
        <p:txBody>
          <a:bodyPr>
            <a:normAutofit/>
          </a:bodyPr>
          <a:lstStyle/>
          <a:p>
            <a:pPr>
              <a:spcBef>
                <a:spcPts val="0"/>
              </a:spcBef>
            </a:pPr>
            <a:r>
              <a:rPr lang="en-US" sz="4800" b="1" dirty="0"/>
              <a:t>OSTOMIES</a:t>
            </a:r>
          </a:p>
        </p:txBody>
      </p:sp>
      <p:cxnSp>
        <p:nvCxnSpPr>
          <p:cNvPr id="209" name="Straight Connector 208">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875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27" name="Rectangle 226">
            <a:extLst>
              <a:ext uri="{FF2B5EF4-FFF2-40B4-BE49-F238E27FC236}">
                <a16:creationId xmlns:a16="http://schemas.microsoft.com/office/drawing/2014/main" id="{7B0B6F20-ACBD-46C3-BF1C-B0DA01E00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229" name="Picture 228">
            <a:extLst>
              <a:ext uri="{FF2B5EF4-FFF2-40B4-BE49-F238E27FC236}">
                <a16:creationId xmlns:a16="http://schemas.microsoft.com/office/drawing/2014/main" id="{9873E22E-6D95-4919-9786-9CE22CFB2F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1" name="Rectangle 230">
            <a:extLst>
              <a:ext uri="{FF2B5EF4-FFF2-40B4-BE49-F238E27FC236}">
                <a16:creationId xmlns:a16="http://schemas.microsoft.com/office/drawing/2014/main" id="{6136405D-91C1-4AC4-A1DA-AADA5236E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4636481" y="1041400"/>
            <a:ext cx="6455815" cy="2478943"/>
          </a:xfrm>
        </p:spPr>
        <p:txBody>
          <a:bodyPr>
            <a:noAutofit/>
          </a:bodyPr>
          <a:lstStyle/>
          <a:p>
            <a:pPr algn="l">
              <a:lnSpc>
                <a:spcPct val="90000"/>
              </a:lnSpc>
              <a:spcBef>
                <a:spcPts val="300"/>
              </a:spcBef>
              <a:tabLst>
                <a:tab pos="173038" algn="l"/>
                <a:tab pos="395288" algn="l"/>
              </a:tabLst>
            </a:pPr>
            <a:r>
              <a:rPr lang="en-US" sz="2800" b="1" kern="0" dirty="0">
                <a:solidFill>
                  <a:srgbClr val="262626"/>
                </a:solidFill>
                <a:ea typeface="Times New Roman" panose="02020603050405020304" pitchFamily="18" charset="0"/>
                <a:cs typeface="Times New Roman" panose="02020603050405020304" pitchFamily="18" charset="0"/>
              </a:rPr>
              <a:t>Ostomy care includes: </a:t>
            </a:r>
            <a:br>
              <a:rPr lang="en-US" sz="2800" b="1" kern="0" dirty="0">
                <a:solidFill>
                  <a:srgbClr val="262626"/>
                </a:solidFill>
                <a:ea typeface="Times New Roman" panose="02020603050405020304" pitchFamily="18" charset="0"/>
                <a:cs typeface="Times New Roman" panose="02020603050405020304" pitchFamily="18" charset="0"/>
              </a:rPr>
            </a:br>
            <a:r>
              <a:rPr lang="en-US" sz="2800" b="1" kern="0" dirty="0">
                <a:solidFill>
                  <a:srgbClr val="262626"/>
                </a:solidFill>
                <a:ea typeface="Times New Roman" panose="02020603050405020304" pitchFamily="18" charset="0"/>
                <a:cs typeface="Times New Roman" panose="02020603050405020304" pitchFamily="18" charset="0"/>
              </a:rPr>
              <a:t>  </a:t>
            </a:r>
            <a:r>
              <a:rPr lang="en-US" sz="2800" dirty="0">
                <a:solidFill>
                  <a:srgbClr val="262626"/>
                </a:solidFill>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  </a:t>
            </a:r>
            <a:r>
              <a:rPr lang="en-US" sz="2800" b="1" kern="0" dirty="0">
                <a:solidFill>
                  <a:srgbClr val="262626"/>
                </a:solidFill>
                <a:ea typeface="Times New Roman" panose="02020603050405020304" pitchFamily="18" charset="0"/>
                <a:cs typeface="Times New Roman" panose="02020603050405020304" pitchFamily="18" charset="0"/>
              </a:rPr>
              <a:t>Care of colostomies, ileostomies, and </a:t>
            </a:r>
            <a:br>
              <a:rPr lang="en-US" sz="2800" b="1" kern="0" dirty="0">
                <a:solidFill>
                  <a:srgbClr val="262626"/>
                </a:solidFill>
                <a:ea typeface="Times New Roman" panose="02020603050405020304" pitchFamily="18" charset="0"/>
                <a:cs typeface="Times New Roman" panose="02020603050405020304" pitchFamily="18" charset="0"/>
              </a:rPr>
            </a:br>
            <a:r>
              <a:rPr lang="en-US" sz="2800" b="1" kern="0" dirty="0">
                <a:solidFill>
                  <a:srgbClr val="262626"/>
                </a:solidFill>
                <a:ea typeface="Times New Roman" panose="02020603050405020304" pitchFamily="18" charset="0"/>
                <a:cs typeface="Times New Roman" panose="02020603050405020304" pitchFamily="18" charset="0"/>
              </a:rPr>
              <a:t>      urostomies. </a:t>
            </a:r>
            <a:br>
              <a:rPr lang="en-US" sz="2800" b="1" kern="0" dirty="0">
                <a:solidFill>
                  <a:srgbClr val="262626"/>
                </a:solidFill>
                <a:ea typeface="Times New Roman" panose="02020603050405020304" pitchFamily="18" charset="0"/>
                <a:cs typeface="Times New Roman" panose="02020603050405020304" pitchFamily="18" charset="0"/>
              </a:rPr>
            </a:br>
            <a:r>
              <a:rPr lang="en-US" sz="2800" b="1" kern="0" dirty="0">
                <a:solidFill>
                  <a:srgbClr val="262626"/>
                </a:solidFill>
                <a:ea typeface="Times New Roman" panose="02020603050405020304" pitchFamily="18" charset="0"/>
                <a:cs typeface="Times New Roman" panose="02020603050405020304" pitchFamily="18" charset="0"/>
              </a:rPr>
              <a:t>  </a:t>
            </a:r>
            <a:r>
              <a:rPr lang="en-US" sz="2800" dirty="0">
                <a:solidFill>
                  <a:srgbClr val="262626"/>
                </a:solidFill>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  </a:t>
            </a:r>
            <a:r>
              <a:rPr lang="en-US" sz="2800" b="1" kern="0" dirty="0">
                <a:solidFill>
                  <a:srgbClr val="262626"/>
                </a:solidFill>
                <a:ea typeface="Times New Roman" panose="02020603050405020304" pitchFamily="18" charset="0"/>
                <a:cs typeface="Times New Roman" panose="02020603050405020304" pitchFamily="18" charset="0"/>
              </a:rPr>
              <a:t>O</a:t>
            </a:r>
            <a:r>
              <a:rPr lang="en-US" sz="2800" b="1" kern="0" dirty="0">
                <a:solidFill>
                  <a:srgbClr val="262626"/>
                </a:solidFill>
                <a:effectLst/>
                <a:ea typeface="Times New Roman" panose="02020603050405020304" pitchFamily="18" charset="0"/>
                <a:cs typeface="Times New Roman" panose="02020603050405020304" pitchFamily="18" charset="0"/>
              </a:rPr>
              <a:t>stomy site care</a:t>
            </a:r>
            <a:br>
              <a:rPr lang="en-US" sz="2800" b="1" kern="0" dirty="0">
                <a:solidFill>
                  <a:srgbClr val="262626"/>
                </a:solidFill>
                <a:effectLst/>
                <a:ea typeface="Times New Roman" panose="02020603050405020304" pitchFamily="18" charset="0"/>
                <a:cs typeface="Times New Roman" panose="02020603050405020304" pitchFamily="18" charset="0"/>
              </a:rPr>
            </a:br>
            <a:r>
              <a:rPr lang="en-US" sz="2800" b="1" kern="0" dirty="0">
                <a:solidFill>
                  <a:srgbClr val="262626"/>
                </a:solidFill>
                <a:effectLst/>
                <a:ea typeface="Times New Roman" panose="02020603050405020304" pitchFamily="18" charset="0"/>
                <a:cs typeface="Times New Roman" panose="02020603050405020304" pitchFamily="18" charset="0"/>
              </a:rPr>
              <a:t>  </a:t>
            </a:r>
            <a:r>
              <a:rPr lang="en-US" sz="2800" dirty="0">
                <a:solidFill>
                  <a:srgbClr val="262626"/>
                </a:solidFill>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  </a:t>
            </a:r>
            <a:r>
              <a:rPr lang="en-US" sz="2800" b="1" kern="0" dirty="0">
                <a:solidFill>
                  <a:srgbClr val="262626"/>
                </a:solidFill>
                <a:effectLst/>
                <a:ea typeface="Times New Roman" panose="02020603050405020304" pitchFamily="18" charset="0"/>
                <a:cs typeface="Times New Roman" panose="02020603050405020304" pitchFamily="18" charset="0"/>
              </a:rPr>
              <a:t>Emptying and changing ostomy bags.  </a:t>
            </a:r>
            <a:br>
              <a:rPr lang="en-US" sz="2800" b="1" kern="0" dirty="0">
                <a:solidFill>
                  <a:srgbClr val="262626"/>
                </a:solidFill>
                <a:effectLst/>
                <a:ea typeface="Times New Roman" panose="02020603050405020304" pitchFamily="18" charset="0"/>
                <a:cs typeface="Times New Roman" panose="02020603050405020304" pitchFamily="18" charset="0"/>
              </a:rPr>
            </a:br>
            <a:r>
              <a:rPr lang="en-US" sz="800" b="1" kern="0" dirty="0">
                <a:solidFill>
                  <a:srgbClr val="262626"/>
                </a:solidFill>
                <a:effectLst/>
                <a:ea typeface="Times New Roman" panose="02020603050405020304" pitchFamily="18" charset="0"/>
                <a:cs typeface="Times New Roman" panose="02020603050405020304" pitchFamily="18" charset="0"/>
              </a:rPr>
              <a:t>.</a:t>
            </a:r>
            <a:br>
              <a:rPr lang="en-US" sz="2800" b="1" kern="0" dirty="0">
                <a:solidFill>
                  <a:srgbClr val="262626"/>
                </a:solidFill>
                <a:effectLst/>
                <a:ea typeface="Times New Roman" panose="02020603050405020304" pitchFamily="18" charset="0"/>
                <a:cs typeface="Times New Roman" panose="02020603050405020304" pitchFamily="18" charset="0"/>
              </a:rPr>
            </a:br>
            <a:r>
              <a:rPr lang="en-US" sz="2800" b="1" kern="0" dirty="0">
                <a:solidFill>
                  <a:srgbClr val="262626"/>
                </a:solidFill>
                <a:effectLst/>
                <a:ea typeface="Times New Roman" panose="02020603050405020304" pitchFamily="18" charset="0"/>
                <a:cs typeface="Times New Roman" panose="02020603050405020304" pitchFamily="18" charset="0"/>
              </a:rPr>
              <a:t>Training must be documented. </a:t>
            </a:r>
            <a:endParaRPr lang="en-US" sz="2800" dirty="0">
              <a:solidFill>
                <a:srgbClr val="262626"/>
              </a:solidFill>
            </a:endParaRPr>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4636481" y="3952143"/>
            <a:ext cx="6455816" cy="1655160"/>
          </a:xfrm>
        </p:spPr>
        <p:txBody>
          <a:bodyPr>
            <a:normAutofit/>
          </a:bodyPr>
          <a:lstStyle/>
          <a:p>
            <a:pPr>
              <a:spcBef>
                <a:spcPts val="0"/>
              </a:spcBef>
            </a:pPr>
            <a:r>
              <a:rPr lang="en-US" sz="4800" b="1" dirty="0">
                <a:solidFill>
                  <a:srgbClr val="000000"/>
                </a:solidFill>
              </a:rPr>
              <a:t>OSTOMIES</a:t>
            </a:r>
          </a:p>
        </p:txBody>
      </p:sp>
      <p:pic>
        <p:nvPicPr>
          <p:cNvPr id="233" name="Picture 232">
            <a:extLst>
              <a:ext uri="{FF2B5EF4-FFF2-40B4-BE49-F238E27FC236}">
                <a16:creationId xmlns:a16="http://schemas.microsoft.com/office/drawing/2014/main" id="{92197BAB-F32A-48E3-8888-C2431E9F61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sp>
        <p:nvSpPr>
          <p:cNvPr id="235" name="Rectangle 234">
            <a:extLst>
              <a:ext uri="{FF2B5EF4-FFF2-40B4-BE49-F238E27FC236}">
                <a16:creationId xmlns:a16="http://schemas.microsoft.com/office/drawing/2014/main" id="{B5B11595-9562-42F8-B810-2A20A7840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6"/>
          <a:srcRect l="29393" r="27845" b="2"/>
          <a:stretch/>
        </p:blipFill>
        <p:spPr>
          <a:xfrm>
            <a:off x="1412683" y="1440103"/>
            <a:ext cx="2433793" cy="3798990"/>
          </a:xfrm>
          <a:prstGeom prst="rect">
            <a:avLst/>
          </a:prstGeom>
        </p:spPr>
      </p:pic>
      <p:cxnSp>
        <p:nvCxnSpPr>
          <p:cNvPr id="237" name="Straight Connector 236">
            <a:extLst>
              <a:ext uri="{FF2B5EF4-FFF2-40B4-BE49-F238E27FC236}">
                <a16:creationId xmlns:a16="http://schemas.microsoft.com/office/drawing/2014/main" id="{3C6B113E-084C-4375-B4FB-70E276EC94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481" y="3522131"/>
            <a:ext cx="6437927" cy="0"/>
          </a:xfrm>
          <a:prstGeom prst="line">
            <a:avLst/>
          </a:prstGeom>
        </p:spPr>
        <p:style>
          <a:lnRef idx="2">
            <a:schemeClr val="accent1"/>
          </a:lnRef>
          <a:fillRef idx="0">
            <a:schemeClr val="accent1"/>
          </a:fillRef>
          <a:effectRef idx="1">
            <a:schemeClr val="accent1"/>
          </a:effectRef>
          <a:fontRef idx="minor">
            <a:schemeClr val="tx1"/>
          </a:fontRef>
        </p:style>
      </p:cxnSp>
      <p:pic>
        <p:nvPicPr>
          <p:cNvPr id="239" name="Picture 238">
            <a:extLst>
              <a:ext uri="{FF2B5EF4-FFF2-40B4-BE49-F238E27FC236}">
                <a16:creationId xmlns:a16="http://schemas.microsoft.com/office/drawing/2014/main" id="{C4F8C38E-73AE-4CE8-872C-42AFC0409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spTree>
    <p:extLst>
      <p:ext uri="{BB962C8B-B14F-4D97-AF65-F5344CB8AC3E}">
        <p14:creationId xmlns:p14="http://schemas.microsoft.com/office/powerpoint/2010/main" val="323611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3"/>
          <a:srcRect t="15730"/>
          <a:stretch/>
        </p:blipFill>
        <p:spPr>
          <a:xfrm>
            <a:off x="20" y="-109047"/>
            <a:ext cx="12191980" cy="6857990"/>
          </a:xfrm>
          <a:prstGeom prst="rect">
            <a:avLst/>
          </a:prstGeom>
        </p:spPr>
      </p:pic>
      <p:sp>
        <p:nvSpPr>
          <p:cNvPr id="65" name="Rectangle 64">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69" name="Group 68">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70"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72"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2447910" y="1481668"/>
            <a:ext cx="7332547" cy="2399896"/>
          </a:xfrm>
        </p:spPr>
        <p:txBody>
          <a:bodyPr>
            <a:normAutofit/>
          </a:bodyPr>
          <a:lstStyle/>
          <a:p>
            <a:pPr>
              <a:lnSpc>
                <a:spcPct val="90000"/>
              </a:lnSpc>
            </a:pPr>
            <a:br>
              <a:rPr lang="en-US" sz="1800" dirty="0"/>
            </a:br>
            <a:r>
              <a:rPr lang="en-US" sz="2800" b="1" kern="0" dirty="0">
                <a:solidFill>
                  <a:srgbClr val="000000"/>
                </a:solidFill>
                <a:effectLst/>
                <a:ea typeface="Times New Roman" panose="02020603050405020304" pitchFamily="18" charset="0"/>
                <a:cs typeface="Times New Roman" panose="02020603050405020304" pitchFamily="18" charset="0"/>
              </a:rPr>
              <a:t>Medication certified staff may, </a:t>
            </a:r>
            <a:br>
              <a:rPr lang="en-US" sz="2800" b="1" kern="0" dirty="0">
                <a:solidFill>
                  <a:srgbClr val="000000"/>
                </a:solidFill>
                <a:effectLst/>
                <a:ea typeface="Times New Roman" panose="02020603050405020304" pitchFamily="18" charset="0"/>
                <a:cs typeface="Times New Roman" panose="02020603050405020304" pitchFamily="18" charset="0"/>
              </a:rPr>
            </a:br>
            <a:r>
              <a:rPr lang="en-US" sz="2800" b="1" kern="0" dirty="0">
                <a:solidFill>
                  <a:srgbClr val="000000"/>
                </a:solidFill>
                <a:effectLst/>
                <a:ea typeface="Times New Roman" panose="02020603050405020304" pitchFamily="18" charset="0"/>
                <a:cs typeface="Times New Roman" panose="02020603050405020304" pitchFamily="18" charset="0"/>
              </a:rPr>
              <a:t>after appropriate training, </a:t>
            </a:r>
            <a:br>
              <a:rPr lang="en-US" sz="2800" b="1" kern="0" dirty="0">
                <a:solidFill>
                  <a:srgbClr val="000000"/>
                </a:solidFill>
                <a:effectLst/>
                <a:ea typeface="Times New Roman" panose="02020603050405020304" pitchFamily="18" charset="0"/>
                <a:cs typeface="Times New Roman" panose="02020603050405020304" pitchFamily="18" charset="0"/>
              </a:rPr>
            </a:br>
            <a:r>
              <a:rPr lang="en-US" sz="2800" b="1" kern="0" dirty="0">
                <a:solidFill>
                  <a:srgbClr val="000000"/>
                </a:solidFill>
                <a:effectLst/>
                <a:ea typeface="Times New Roman" panose="02020603050405020304" pitchFamily="18" charset="0"/>
                <a:cs typeface="Times New Roman" panose="02020603050405020304" pitchFamily="18" charset="0"/>
              </a:rPr>
              <a:t>give enemas to clients.  </a:t>
            </a:r>
            <a:br>
              <a:rPr lang="en-US" sz="3100" b="1" kern="0" dirty="0">
                <a:solidFill>
                  <a:srgbClr val="000000"/>
                </a:solidFill>
                <a:effectLst/>
                <a:ea typeface="Times New Roman" panose="02020603050405020304" pitchFamily="18" charset="0"/>
                <a:cs typeface="Times New Roman" panose="02020603050405020304" pitchFamily="18" charset="0"/>
              </a:rPr>
            </a:br>
            <a:br>
              <a:rPr lang="en-US" sz="1800" dirty="0"/>
            </a:br>
            <a:endParaRPr lang="en-US" sz="1800" dirty="0"/>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2692398" y="4020207"/>
            <a:ext cx="6815669" cy="958192"/>
          </a:xfrm>
        </p:spPr>
        <p:txBody>
          <a:bodyPr>
            <a:normAutofit/>
          </a:bodyPr>
          <a:lstStyle/>
          <a:p>
            <a:pPr>
              <a:spcBef>
                <a:spcPts val="600"/>
              </a:spcBef>
            </a:pPr>
            <a:r>
              <a:rPr lang="en-US" sz="4800" b="1" dirty="0"/>
              <a:t>ENEMAS</a:t>
            </a:r>
          </a:p>
        </p:txBody>
      </p:sp>
      <p:cxnSp>
        <p:nvCxnSpPr>
          <p:cNvPr id="75" name="Straight Connector 74">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568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5" name="Rectangle 95">
            <a:extLst>
              <a:ext uri="{FF2B5EF4-FFF2-40B4-BE49-F238E27FC236}">
                <a16:creationId xmlns:a16="http://schemas.microsoft.com/office/drawing/2014/main" id="{DDD34390-BB72-482C-8D73-495C13499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97">
            <a:extLst>
              <a:ext uri="{FF2B5EF4-FFF2-40B4-BE49-F238E27FC236}">
                <a16:creationId xmlns:a16="http://schemas.microsoft.com/office/drawing/2014/main" id="{20F7ACBD-1BAA-4CBC-A561-880B5E556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99" name="Picture 98">
              <a:extLst>
                <a:ext uri="{FF2B5EF4-FFF2-40B4-BE49-F238E27FC236}">
                  <a16:creationId xmlns:a16="http://schemas.microsoft.com/office/drawing/2014/main" id="{32C44967-F950-4471-9B8D-9EC21662D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0" name="Rectangle 99">
              <a:extLst>
                <a:ext uri="{FF2B5EF4-FFF2-40B4-BE49-F238E27FC236}">
                  <a16:creationId xmlns:a16="http://schemas.microsoft.com/office/drawing/2014/main" id="{7D87FA17-8CA2-4D2D-A487-23AABEAC8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1" name="Picture 100">
              <a:extLst>
                <a:ext uri="{FF2B5EF4-FFF2-40B4-BE49-F238E27FC236}">
                  <a16:creationId xmlns:a16="http://schemas.microsoft.com/office/drawing/2014/main" id="{5699C403-7CD0-4DE9-A035-17312505D1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2" name="Picture 101">
              <a:extLst>
                <a:ext uri="{FF2B5EF4-FFF2-40B4-BE49-F238E27FC236}">
                  <a16:creationId xmlns:a16="http://schemas.microsoft.com/office/drawing/2014/main" id="{D905EA4F-1497-42D3-84C9-2E1973BE4F4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1102619" y="3827780"/>
            <a:ext cx="9989677" cy="1199192"/>
          </a:xfrm>
        </p:spPr>
        <p:txBody>
          <a:bodyPr>
            <a:noAutofit/>
          </a:bodyPr>
          <a:lstStyle/>
          <a:p>
            <a:pPr>
              <a:lnSpc>
                <a:spcPct val="150000"/>
              </a:lnSpc>
              <a:spcBef>
                <a:spcPts val="1200"/>
              </a:spcBef>
              <a:spcAft>
                <a:spcPts val="1200"/>
              </a:spcAft>
            </a:pPr>
            <a:r>
              <a:rPr lang="en-US" sz="2800" b="1" dirty="0"/>
              <a:t>Enemas require an order from a medical provider.</a:t>
            </a:r>
            <a:br>
              <a:rPr lang="en-US" sz="2800" b="1" dirty="0"/>
            </a:br>
            <a:r>
              <a:rPr lang="en-US" sz="2800" b="1" dirty="0"/>
              <a:t>  </a:t>
            </a:r>
            <a:r>
              <a:rPr lang="en-US" sz="2800" b="1" dirty="0">
                <a:ea typeface="Calibri" panose="020F0502020204030204" pitchFamily="34" charset="0"/>
                <a:cs typeface="Arial" panose="020B0604020202020204" pitchFamily="34" charset="0"/>
                <a:sym typeface="Wingdings" panose="05000000000000000000" pitchFamily="2" charset="2"/>
              </a:rPr>
              <a:t>Staff must have documented training and show proficiency.    </a:t>
            </a:r>
            <a:endParaRPr lang="en-US" sz="2800" dirty="0"/>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1298448" y="5345995"/>
            <a:ext cx="9603727" cy="689041"/>
          </a:xfrm>
        </p:spPr>
        <p:txBody>
          <a:bodyPr>
            <a:noAutofit/>
          </a:bodyPr>
          <a:lstStyle/>
          <a:p>
            <a:pPr>
              <a:spcBef>
                <a:spcPts val="600"/>
              </a:spcBef>
            </a:pPr>
            <a:r>
              <a:rPr lang="en-US" sz="4800" b="1" dirty="0"/>
              <a:t>ENEMAS</a:t>
            </a:r>
          </a:p>
        </p:txBody>
      </p:sp>
      <p:sp>
        <p:nvSpPr>
          <p:cNvPr id="104" name="Rectangle 103">
            <a:extLst>
              <a:ext uri="{FF2B5EF4-FFF2-40B4-BE49-F238E27FC236}">
                <a16:creationId xmlns:a16="http://schemas.microsoft.com/office/drawing/2014/main" id="{52062B71-C76E-495D-8314-1A1532AC1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2202" y="1092200"/>
            <a:ext cx="7240536" cy="2417572"/>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5"/>
          <a:srcRect t="37594" r="-1" b="21863"/>
          <a:stretch/>
        </p:blipFill>
        <p:spPr>
          <a:xfrm>
            <a:off x="2792242" y="1410208"/>
            <a:ext cx="6568068" cy="1777492"/>
          </a:xfrm>
          <a:prstGeom prst="rect">
            <a:avLst/>
          </a:prstGeom>
        </p:spPr>
      </p:pic>
      <p:cxnSp>
        <p:nvCxnSpPr>
          <p:cNvPr id="106" name="Straight Connector 105">
            <a:extLst>
              <a:ext uri="{FF2B5EF4-FFF2-40B4-BE49-F238E27FC236}">
                <a16:creationId xmlns:a16="http://schemas.microsoft.com/office/drawing/2014/main" id="{647A3FF6-0F12-488B-A6E0-44B0E7CA4C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262441"/>
            <a:ext cx="96037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647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39" name="Picture 38">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0" name="Rectangle 39">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1" name="Picture 40">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2" name="Picture 41">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C0DF18E-E6C9-622E-4B0E-80D736309DF9}"/>
              </a:ext>
            </a:extLst>
          </p:cNvPr>
          <p:cNvSpPr>
            <a:spLocks noGrp="1"/>
          </p:cNvSpPr>
          <p:nvPr>
            <p:ph type="title"/>
          </p:nvPr>
        </p:nvSpPr>
        <p:spPr>
          <a:xfrm>
            <a:off x="4626508" y="1231641"/>
            <a:ext cx="6270090" cy="1236490"/>
          </a:xfrm>
        </p:spPr>
        <p:txBody>
          <a:bodyPr vert="horz">
            <a:normAutofit/>
          </a:bodyPr>
          <a:lstStyle/>
          <a:p>
            <a:pPr>
              <a:lnSpc>
                <a:spcPct val="90000"/>
              </a:lnSpc>
            </a:pPr>
            <a:r>
              <a:rPr lang="en-US" sz="4800" b="1" dirty="0"/>
              <a:t>ENEMAS</a:t>
            </a:r>
          </a:p>
        </p:txBody>
      </p:sp>
      <p:sp>
        <p:nvSpPr>
          <p:cNvPr id="44" name="Rectangle 43">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Orange grass at dusk">
            <a:extLst>
              <a:ext uri="{FF2B5EF4-FFF2-40B4-BE49-F238E27FC236}">
                <a16:creationId xmlns:a16="http://schemas.microsoft.com/office/drawing/2014/main" id="{836C7E2D-1D39-48B0-0870-07F20742DF93}"/>
              </a:ext>
            </a:extLst>
          </p:cNvPr>
          <p:cNvPicPr>
            <a:picLocks noChangeAspect="1"/>
          </p:cNvPicPr>
          <p:nvPr/>
        </p:nvPicPr>
        <p:blipFill rotWithShape="1">
          <a:blip r:embed="rId5"/>
          <a:srcRect l="28951" r="28948" b="-2"/>
          <a:stretch/>
        </p:blipFill>
        <p:spPr>
          <a:xfrm>
            <a:off x="1412683" y="1410208"/>
            <a:ext cx="2433793" cy="3858780"/>
          </a:xfrm>
          <a:prstGeom prst="rect">
            <a:avLst/>
          </a:prstGeom>
        </p:spPr>
      </p:pic>
      <p:cxnSp>
        <p:nvCxnSpPr>
          <p:cNvPr id="46" name="Straight Connector 45">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Rounded Corners 6">
            <a:extLst>
              <a:ext uri="{FF2B5EF4-FFF2-40B4-BE49-F238E27FC236}">
                <a16:creationId xmlns:a16="http://schemas.microsoft.com/office/drawing/2014/main" id="{0D6049EB-EC0A-C63A-0BE3-E2CC5C00C43F}"/>
              </a:ext>
            </a:extLst>
          </p:cNvPr>
          <p:cNvSpPr/>
          <p:nvPr/>
        </p:nvSpPr>
        <p:spPr>
          <a:xfrm>
            <a:off x="4620746" y="2528596"/>
            <a:ext cx="6270089" cy="1063684"/>
          </a:xfrm>
          <a:prstGeom prst="roundRect">
            <a:avLst/>
          </a:prstGeom>
          <a:solidFill>
            <a:srgbClr val="D3A77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85000"/>
              </a:lnSpc>
            </a:pPr>
            <a:r>
              <a:rPr lang="en-US" sz="2600" b="1" dirty="0">
                <a:solidFill>
                  <a:schemeClr val="tx1"/>
                </a:solidFill>
              </a:rPr>
              <a:t>Staff may only give enemas from prepackaged kits containing a pre-filled, dispensing bottle with a soft tip.  </a:t>
            </a:r>
          </a:p>
        </p:txBody>
      </p:sp>
      <p:sp>
        <p:nvSpPr>
          <p:cNvPr id="9" name="Rectangle: Rounded Corners 8">
            <a:extLst>
              <a:ext uri="{FF2B5EF4-FFF2-40B4-BE49-F238E27FC236}">
                <a16:creationId xmlns:a16="http://schemas.microsoft.com/office/drawing/2014/main" id="{CF75C2FB-D5F2-55E8-DAE7-0EC450203D24}"/>
              </a:ext>
            </a:extLst>
          </p:cNvPr>
          <p:cNvSpPr/>
          <p:nvPr/>
        </p:nvSpPr>
        <p:spPr>
          <a:xfrm>
            <a:off x="4620745" y="3686490"/>
            <a:ext cx="6270090" cy="606426"/>
          </a:xfrm>
          <a:prstGeom prst="roundRect">
            <a:avLst/>
          </a:prstGeom>
          <a:solidFill>
            <a:srgbClr val="F1CD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85000"/>
              </a:lnSpc>
            </a:pPr>
            <a:r>
              <a:rPr lang="en-US" sz="2600" b="1" dirty="0">
                <a:solidFill>
                  <a:schemeClr val="tx1"/>
                </a:solidFill>
              </a:rPr>
              <a:t>Staff may not mix enema solutions.</a:t>
            </a:r>
            <a:endParaRPr lang="en-US" sz="2600" dirty="0"/>
          </a:p>
        </p:txBody>
      </p:sp>
      <p:sp>
        <p:nvSpPr>
          <p:cNvPr id="10" name="Rectangle: Rounded Corners 9">
            <a:extLst>
              <a:ext uri="{FF2B5EF4-FFF2-40B4-BE49-F238E27FC236}">
                <a16:creationId xmlns:a16="http://schemas.microsoft.com/office/drawing/2014/main" id="{48956189-4814-5385-DE54-6446805CAD21}"/>
              </a:ext>
            </a:extLst>
          </p:cNvPr>
          <p:cNvSpPr/>
          <p:nvPr/>
        </p:nvSpPr>
        <p:spPr>
          <a:xfrm>
            <a:off x="4620744" y="4387127"/>
            <a:ext cx="6270089" cy="1079607"/>
          </a:xfrm>
          <a:prstGeom prst="roundRect">
            <a:avLst/>
          </a:prstGeom>
          <a:solidFill>
            <a:srgbClr val="DCC2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85000"/>
              </a:lnSpc>
            </a:pPr>
            <a:r>
              <a:rPr lang="en-US" sz="2600" b="1" dirty="0">
                <a:solidFill>
                  <a:schemeClr val="tx1"/>
                </a:solidFill>
                <a:effectLst/>
                <a:ea typeface="Times New Roman" panose="02020603050405020304" pitchFamily="18" charset="0"/>
                <a:cs typeface="Times New Roman" panose="02020603050405020304" pitchFamily="18" charset="0"/>
              </a:rPr>
              <a:t>Staff may not use an enema kit that just contains tubing and a bag that they fill.  </a:t>
            </a:r>
            <a:endParaRPr lang="en-US" sz="2600" dirty="0"/>
          </a:p>
        </p:txBody>
      </p:sp>
    </p:spTree>
    <p:extLst>
      <p:ext uri="{BB962C8B-B14F-4D97-AF65-F5344CB8AC3E}">
        <p14:creationId xmlns:p14="http://schemas.microsoft.com/office/powerpoint/2010/main" val="1057774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260" name="Rectangle 259">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64" name="Group 263">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65"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 name="Picture 265">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67"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8" name="Picture 267">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2692398" y="1871131"/>
            <a:ext cx="6815669" cy="1515533"/>
          </a:xfrm>
        </p:spPr>
        <p:txBody>
          <a:bodyPr>
            <a:normAutofit/>
          </a:bodyPr>
          <a:lstStyle/>
          <a:p>
            <a:pPr>
              <a:lnSpc>
                <a:spcPct val="90000"/>
              </a:lnSpc>
              <a:spcBef>
                <a:spcPts val="0"/>
              </a:spcBef>
            </a:pPr>
            <a:r>
              <a:rPr lang="en-US" sz="2800" b="1" kern="0" dirty="0">
                <a:ea typeface="Calibri" panose="020F0502020204030204" pitchFamily="34" charset="0"/>
                <a:cs typeface="Times New Roman" panose="02020603050405020304" pitchFamily="18" charset="0"/>
              </a:rPr>
              <a:t>DSPs are expected to perform routine care of clients with diabetes</a:t>
            </a:r>
            <a:r>
              <a:rPr lang="en-US" sz="1400" b="1" kern="0" dirty="0">
                <a:ea typeface="Calibri" panose="020F0502020204030204" pitchFamily="34" charset="0"/>
                <a:cs typeface="Times New Roman" panose="02020603050405020304" pitchFamily="18" charset="0"/>
              </a:rPr>
              <a:t>.  </a:t>
            </a:r>
            <a:endParaRPr lang="en-US" sz="1400" b="1" dirty="0"/>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2692398" y="3657597"/>
            <a:ext cx="6815669" cy="1320802"/>
          </a:xfrm>
        </p:spPr>
        <p:txBody>
          <a:bodyPr>
            <a:normAutofit/>
          </a:bodyPr>
          <a:lstStyle/>
          <a:p>
            <a:pPr>
              <a:spcBef>
                <a:spcPts val="0"/>
              </a:spcBef>
            </a:pPr>
            <a:r>
              <a:rPr lang="en-US" sz="4800" b="1" dirty="0"/>
              <a:t>DIABETES CARE </a:t>
            </a:r>
          </a:p>
        </p:txBody>
      </p:sp>
      <p:cxnSp>
        <p:nvCxnSpPr>
          <p:cNvPr id="270" name="Straight Connector 269">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490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A69821-C239-4E8E-BE13-2F9DB3847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EB1E5758-C4C6-4881-AAD9-E5EE115D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485D9AA-FF41-41E7-AEAC-314165E159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7AAE047-5456-48AD-A251-9B629B4BC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txBody>
            <a:bodyPr/>
            <a:lstStyle/>
            <a:p>
              <a:endParaRPr lang="en-US"/>
            </a:p>
          </p:txBody>
        </p:sp>
        <p:pic>
          <p:nvPicPr>
            <p:cNvPr id="13" name="Picture 12">
              <a:extLst>
                <a:ext uri="{FF2B5EF4-FFF2-40B4-BE49-F238E27FC236}">
                  <a16:creationId xmlns:a16="http://schemas.microsoft.com/office/drawing/2014/main" id="{AF2FAF40-8EB6-4923-A7E6-706BE2B81F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4181DBE3-7C4F-41FD-A431-64ACD4661B6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D514F55C-C1A1-F193-07A7-74D8A270CAE4}"/>
              </a:ext>
            </a:extLst>
          </p:cNvPr>
          <p:cNvSpPr>
            <a:spLocks noGrp="1"/>
          </p:cNvSpPr>
          <p:nvPr>
            <p:ph type="title"/>
          </p:nvPr>
        </p:nvSpPr>
        <p:spPr>
          <a:xfrm>
            <a:off x="1295402" y="982132"/>
            <a:ext cx="9601196" cy="1303867"/>
          </a:xfrm>
        </p:spPr>
        <p:txBody>
          <a:bodyPr>
            <a:normAutofit/>
          </a:bodyPr>
          <a:lstStyle/>
          <a:p>
            <a:r>
              <a:rPr lang="en-US" sz="4800" b="1" dirty="0"/>
              <a:t>Direct Support Professional Duties</a:t>
            </a:r>
          </a:p>
        </p:txBody>
      </p:sp>
      <p:cxnSp>
        <p:nvCxnSpPr>
          <p:cNvPr id="16" name="Straight Connector 15">
            <a:extLst>
              <a:ext uri="{FF2B5EF4-FFF2-40B4-BE49-F238E27FC236}">
                <a16:creationId xmlns:a16="http://schemas.microsoft.com/office/drawing/2014/main" id="{684DB465-2C98-4EF6-AB2C-BA288ACCB5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FB091D9-0B20-587A-471F-809082898368}"/>
              </a:ext>
            </a:extLst>
          </p:cNvPr>
          <p:cNvSpPr>
            <a:spLocks noGrp="1"/>
          </p:cNvSpPr>
          <p:nvPr>
            <p:ph idx="1"/>
          </p:nvPr>
        </p:nvSpPr>
        <p:spPr>
          <a:xfrm>
            <a:off x="742278" y="2398853"/>
            <a:ext cx="10838534" cy="3849545"/>
          </a:xfrm>
        </p:spPr>
        <p:txBody>
          <a:bodyPr>
            <a:normAutofit fontScale="92500" lnSpcReduction="10000"/>
          </a:bodyPr>
          <a:lstStyle/>
          <a:p>
            <a:pPr marL="0" indent="0">
              <a:lnSpc>
                <a:spcPct val="110000"/>
              </a:lnSpc>
              <a:spcBef>
                <a:spcPts val="0"/>
              </a:spcBef>
              <a:spcAft>
                <a:spcPts val="0"/>
              </a:spcAft>
              <a:buNone/>
            </a:pPr>
            <a:r>
              <a:rPr lang="en-US" sz="2800" b="1" dirty="0">
                <a:effectLst/>
                <a:ea typeface="Calibri" panose="020F0502020204030204" pitchFamily="34" charset="0"/>
                <a:cs typeface="Arial" panose="020B0604020202020204" pitchFamily="34" charset="0"/>
              </a:rPr>
              <a:t>There are many duties that are required to provide adequate care for clients in services.  Direct Support Professionals (DSPs) are expected to carry out many of those jobs with adequate training.  </a:t>
            </a:r>
            <a:r>
              <a:rPr lang="en-US" sz="2800" b="1" dirty="0">
                <a:effectLst/>
                <a:ea typeface="Calibri" panose="020F0502020204030204" pitchFamily="34" charset="0"/>
                <a:cs typeface="Segoe UI" panose="020B0502040204020203" pitchFamily="34" charset="0"/>
              </a:rPr>
              <a:t>Provider agencies must provide for the health and safety of the clients they serve, but they have the option of choosing which tasks they feel their staff can safely perform.  While the tasks listed are things DSPs are allowed to do with adequate training, they are not required to perform these duties unless agency policies allow them to do so as long as the agency is still able to provide for the client’s needs by other means. </a:t>
            </a:r>
            <a:endParaRPr lang="en-US" sz="2800" b="1" dirty="0">
              <a:effectLst/>
              <a:ea typeface="Calibri" panose="020F0502020204030204" pitchFamily="34" charset="0"/>
            </a:endParaRPr>
          </a:p>
          <a:p>
            <a:endParaRPr lang="en-US" sz="2200" dirty="0"/>
          </a:p>
        </p:txBody>
      </p:sp>
    </p:spTree>
    <p:extLst>
      <p:ext uri="{BB962C8B-B14F-4D97-AF65-F5344CB8AC3E}">
        <p14:creationId xmlns:p14="http://schemas.microsoft.com/office/powerpoint/2010/main" val="1088544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60" name="Rectangle 259">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62" name="Group 261">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63" name="Picture 262">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4" name="Rectangle 263">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65" name="Picture 264">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66" name="Picture 265">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1385252" y="982131"/>
            <a:ext cx="5552841" cy="2779911"/>
          </a:xfrm>
        </p:spPr>
        <p:txBody>
          <a:bodyPr>
            <a:normAutofit/>
          </a:bodyPr>
          <a:lstStyle/>
          <a:p>
            <a:pPr algn="l">
              <a:lnSpc>
                <a:spcPct val="90000"/>
              </a:lnSpc>
              <a:spcBef>
                <a:spcPts val="0"/>
              </a:spcBef>
            </a:pPr>
            <a:r>
              <a:rPr lang="en-US" sz="2800" b="1" kern="0" dirty="0">
                <a:solidFill>
                  <a:srgbClr val="262626"/>
                </a:solidFill>
                <a:ea typeface="Calibri" panose="020F0502020204030204" pitchFamily="34" charset="0"/>
                <a:cs typeface="Times New Roman" panose="02020603050405020304" pitchFamily="18" charset="0"/>
              </a:rPr>
              <a:t>Blood glucose tests are done by DSPs </a:t>
            </a:r>
            <a:r>
              <a:rPr lang="en-US" sz="2800" b="1" kern="0" dirty="0">
                <a:solidFill>
                  <a:srgbClr val="262626"/>
                </a:solidFill>
                <a:ea typeface="Times New Roman" panose="02020603050405020304" pitchFamily="18" charset="0"/>
                <a:cs typeface="Times New Roman" panose="02020603050405020304" pitchFamily="18" charset="0"/>
              </a:rPr>
              <a:t>per medical provider orders.</a:t>
            </a:r>
            <a:br>
              <a:rPr lang="en-US" sz="2800" b="1" kern="0" dirty="0">
                <a:solidFill>
                  <a:srgbClr val="262626"/>
                </a:solidFill>
                <a:effectLst/>
                <a:ea typeface="Times New Roman" panose="02020603050405020304" pitchFamily="18" charset="0"/>
                <a:cs typeface="Times New Roman" panose="02020603050405020304" pitchFamily="18" charset="0"/>
              </a:rPr>
            </a:br>
            <a:r>
              <a:rPr lang="en-US" sz="2800" b="1" kern="0" dirty="0">
                <a:solidFill>
                  <a:srgbClr val="262626"/>
                </a:solidFill>
                <a:effectLst/>
                <a:ea typeface="Times New Roman" panose="02020603050405020304" pitchFamily="18" charset="0"/>
                <a:cs typeface="Times New Roman" panose="02020603050405020304" pitchFamily="18" charset="0"/>
              </a:rPr>
              <a:t>  </a:t>
            </a:r>
            <a:r>
              <a:rPr lang="en-US" sz="2800" dirty="0">
                <a:solidFill>
                  <a:srgbClr val="262626"/>
                </a:solidFill>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a:t>
            </a:r>
            <a:r>
              <a:rPr lang="en-US" sz="2800" b="1" dirty="0">
                <a:solidFill>
                  <a:srgbClr val="262626"/>
                </a:solidFill>
                <a:effectLst/>
                <a:ea typeface="Calibri" panose="020F0502020204030204" pitchFamily="34" charset="0"/>
                <a:cs typeface="Segoe UI Symbol" panose="020B0502040204020203" pitchFamily="34" charset="0"/>
              </a:rPr>
              <a:t>  Protocols are needed for when</a:t>
            </a:r>
            <a:br>
              <a:rPr lang="en-US" sz="2800" b="1" dirty="0">
                <a:solidFill>
                  <a:srgbClr val="262626"/>
                </a:solidFill>
                <a:effectLst/>
                <a:ea typeface="Calibri" panose="020F0502020204030204" pitchFamily="34" charset="0"/>
                <a:cs typeface="Segoe UI Symbol" panose="020B0502040204020203" pitchFamily="34" charset="0"/>
              </a:rPr>
            </a:br>
            <a:r>
              <a:rPr lang="en-US" sz="2800" b="1" dirty="0">
                <a:solidFill>
                  <a:srgbClr val="262626"/>
                </a:solidFill>
                <a:effectLst/>
                <a:ea typeface="Calibri" panose="020F0502020204030204" pitchFamily="34" charset="0"/>
                <a:cs typeface="Segoe UI Symbol" panose="020B0502040204020203" pitchFamily="34" charset="0"/>
              </a:rPr>
              <a:t>      and how often glucose testing</a:t>
            </a:r>
            <a:br>
              <a:rPr lang="en-US" sz="2800" b="1" dirty="0">
                <a:solidFill>
                  <a:srgbClr val="262626"/>
                </a:solidFill>
                <a:effectLst/>
                <a:ea typeface="Calibri" panose="020F0502020204030204" pitchFamily="34" charset="0"/>
                <a:cs typeface="Segoe UI Symbol" panose="020B0502040204020203" pitchFamily="34" charset="0"/>
              </a:rPr>
            </a:br>
            <a:r>
              <a:rPr lang="en-US" sz="2800" b="1" dirty="0">
                <a:solidFill>
                  <a:srgbClr val="262626"/>
                </a:solidFill>
                <a:effectLst/>
                <a:ea typeface="Calibri" panose="020F0502020204030204" pitchFamily="34" charset="0"/>
                <a:cs typeface="Segoe UI Symbol" panose="020B0502040204020203" pitchFamily="34" charset="0"/>
              </a:rPr>
              <a:t>      is done.  </a:t>
            </a:r>
            <a:br>
              <a:rPr lang="en-US" sz="2800" b="1" dirty="0">
                <a:solidFill>
                  <a:srgbClr val="262626"/>
                </a:solidFill>
                <a:effectLst/>
                <a:ea typeface="Calibri" panose="020F0502020204030204" pitchFamily="34" charset="0"/>
                <a:cs typeface="Segoe UI Symbol" panose="020B0502040204020203" pitchFamily="34" charset="0"/>
              </a:rPr>
            </a:br>
            <a:r>
              <a:rPr lang="en-US" sz="2800" b="1" dirty="0">
                <a:solidFill>
                  <a:srgbClr val="262626"/>
                </a:solidFill>
                <a:effectLst/>
                <a:ea typeface="Calibri" panose="020F0502020204030204" pitchFamily="34" charset="0"/>
                <a:cs typeface="Segoe UI Symbol" panose="020B0502040204020203" pitchFamily="34" charset="0"/>
              </a:rPr>
              <a:t>  </a:t>
            </a:r>
            <a:r>
              <a:rPr lang="en-US" sz="2800" dirty="0">
                <a:solidFill>
                  <a:srgbClr val="262626"/>
                </a:solidFill>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a:t>
            </a:r>
            <a:r>
              <a:rPr lang="en-US" sz="2800" b="1" dirty="0">
                <a:solidFill>
                  <a:srgbClr val="262626"/>
                </a:solidFill>
                <a:effectLst/>
                <a:ea typeface="Calibri" panose="020F0502020204030204" pitchFamily="34" charset="0"/>
                <a:cs typeface="Segoe UI Symbol" panose="020B0502040204020203" pitchFamily="34" charset="0"/>
              </a:rPr>
              <a:t>  </a:t>
            </a:r>
            <a:r>
              <a:rPr lang="en-US" sz="2800" b="1" kern="0" dirty="0">
                <a:solidFill>
                  <a:srgbClr val="262626"/>
                </a:solidFill>
                <a:effectLst/>
                <a:ea typeface="Times New Roman" panose="02020603050405020304" pitchFamily="18" charset="0"/>
                <a:cs typeface="Times New Roman" panose="02020603050405020304" pitchFamily="18" charset="0"/>
              </a:rPr>
              <a:t>Training must be documented. </a:t>
            </a:r>
            <a:endParaRPr lang="en-US" sz="2800" b="1" dirty="0">
              <a:solidFill>
                <a:srgbClr val="262626"/>
              </a:solidFill>
            </a:endParaRPr>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1385252" y="4076944"/>
            <a:ext cx="5552841" cy="1679620"/>
          </a:xfrm>
        </p:spPr>
        <p:txBody>
          <a:bodyPr>
            <a:normAutofit/>
          </a:bodyPr>
          <a:lstStyle/>
          <a:p>
            <a:pPr>
              <a:spcBef>
                <a:spcPts val="0"/>
              </a:spcBef>
            </a:pPr>
            <a:r>
              <a:rPr lang="en-US" sz="4800" b="1" dirty="0">
                <a:solidFill>
                  <a:srgbClr val="000000"/>
                </a:solidFill>
              </a:rPr>
              <a:t>GLUCOSE TESTING</a:t>
            </a:r>
          </a:p>
        </p:txBody>
      </p:sp>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5"/>
          <a:srcRect l="29393" r="27845" b="2"/>
          <a:stretch/>
        </p:blipFill>
        <p:spPr>
          <a:xfrm>
            <a:off x="7627841" y="982132"/>
            <a:ext cx="3135132"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3270286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6" name="Rectangle 181">
            <a:extLst>
              <a:ext uri="{FF2B5EF4-FFF2-40B4-BE49-F238E27FC236}">
                <a16:creationId xmlns:a16="http://schemas.microsoft.com/office/drawing/2014/main" id="{263958DE-3089-4707-A79D-8ADBDE597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83">
            <a:extLst>
              <a:ext uri="{FF2B5EF4-FFF2-40B4-BE49-F238E27FC236}">
                <a16:creationId xmlns:a16="http://schemas.microsoft.com/office/drawing/2014/main" id="{7C81077B-766D-44B3-909D-A26D42DA9C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85" name="Picture 184">
              <a:extLst>
                <a:ext uri="{FF2B5EF4-FFF2-40B4-BE49-F238E27FC236}">
                  <a16:creationId xmlns:a16="http://schemas.microsoft.com/office/drawing/2014/main" id="{5CC93258-4B7E-4DC5-AE91-AFAAD833ADB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8" name="Rectangle 185">
              <a:extLst>
                <a:ext uri="{FF2B5EF4-FFF2-40B4-BE49-F238E27FC236}">
                  <a16:creationId xmlns:a16="http://schemas.microsoft.com/office/drawing/2014/main" id="{05610CE6-9E44-431C-9AFA-E552B5D54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7" name="Picture 186">
              <a:extLst>
                <a:ext uri="{FF2B5EF4-FFF2-40B4-BE49-F238E27FC236}">
                  <a16:creationId xmlns:a16="http://schemas.microsoft.com/office/drawing/2014/main" id="{8B4315B7-9CDC-4449-9705-67DAFE6F7A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9" name="Picture 187">
              <a:extLst>
                <a:ext uri="{FF2B5EF4-FFF2-40B4-BE49-F238E27FC236}">
                  <a16:creationId xmlns:a16="http://schemas.microsoft.com/office/drawing/2014/main" id="{32D66995-395F-42A2-AB99-8B0E853BA11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4564279" y="1041400"/>
            <a:ext cx="6528018" cy="2478943"/>
          </a:xfrm>
        </p:spPr>
        <p:txBody>
          <a:bodyPr>
            <a:noAutofit/>
          </a:bodyPr>
          <a:lstStyle/>
          <a:p>
            <a:pPr algn="l">
              <a:lnSpc>
                <a:spcPct val="90000"/>
              </a:lnSpc>
              <a:spcBef>
                <a:spcPts val="0"/>
              </a:spcBef>
            </a:pPr>
            <a:r>
              <a:rPr lang="en-US" sz="2800" b="1" dirty="0">
                <a:effectLst/>
                <a:ea typeface="Calibri" panose="020F0502020204030204" pitchFamily="34" charset="0"/>
                <a:cs typeface="Segoe UI Symbol" panose="020B0502040204020203" pitchFamily="34" charset="0"/>
              </a:rPr>
              <a:t>Protocols should </a:t>
            </a:r>
            <a:r>
              <a:rPr lang="en-US" sz="2800" b="1" dirty="0">
                <a:ea typeface="Calibri" panose="020F0502020204030204" pitchFamily="34" charset="0"/>
                <a:cs typeface="Segoe UI Symbol" panose="020B0502040204020203" pitchFamily="34" charset="0"/>
              </a:rPr>
              <a:t>contain: </a:t>
            </a:r>
            <a:r>
              <a:rPr lang="en-US" sz="2800" b="1" kern="0" dirty="0">
                <a:ea typeface="Calibri" panose="020F0502020204030204" pitchFamily="34" charset="0"/>
                <a:cs typeface="Times New Roman" panose="02020603050405020304" pitchFamily="18" charset="0"/>
              </a:rPr>
              <a:t> </a:t>
            </a:r>
            <a:br>
              <a:rPr lang="en-US" sz="2800" b="1" kern="0" dirty="0">
                <a:ea typeface="Calibri" panose="020F0502020204030204" pitchFamily="34" charset="0"/>
                <a:cs typeface="Times New Roman" panose="02020603050405020304" pitchFamily="18" charset="0"/>
              </a:rPr>
            </a:br>
            <a:r>
              <a:rPr lang="en-US" sz="2800" b="1" kern="0" dirty="0">
                <a:ea typeface="Calibri" panose="020F0502020204030204" pitchFamily="34" charset="0"/>
                <a:cs typeface="Times New Roman" panose="02020603050405020304" pitchFamily="18" charset="0"/>
              </a:rPr>
              <a:t>  </a:t>
            </a:r>
            <a:r>
              <a:rPr lang="en-US" sz="2800" dirty="0">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a:t>
            </a:r>
            <a:r>
              <a:rPr lang="en-US" sz="2800" b="1" kern="0" dirty="0">
                <a:ea typeface="Calibri" panose="020F0502020204030204" pitchFamily="34" charset="0"/>
                <a:cs typeface="Times New Roman" panose="02020603050405020304" pitchFamily="18" charset="0"/>
              </a:rPr>
              <a:t> Information on symptoms of low and</a:t>
            </a:r>
            <a:br>
              <a:rPr lang="en-US" sz="2800" b="1" kern="0" dirty="0">
                <a:ea typeface="Calibri" panose="020F0502020204030204" pitchFamily="34" charset="0"/>
                <a:cs typeface="Times New Roman" panose="02020603050405020304" pitchFamily="18" charset="0"/>
              </a:rPr>
            </a:br>
            <a:r>
              <a:rPr lang="en-US" sz="2800" b="1" kern="0" dirty="0">
                <a:ea typeface="Calibri" panose="020F0502020204030204" pitchFamily="34" charset="0"/>
                <a:cs typeface="Times New Roman" panose="02020603050405020304" pitchFamily="18" charset="0"/>
              </a:rPr>
              <a:t>     high blood glucose levels. </a:t>
            </a:r>
            <a:br>
              <a:rPr lang="en-US" sz="2800" b="1" kern="0" dirty="0">
                <a:ea typeface="Calibri" panose="020F0502020204030204" pitchFamily="34" charset="0"/>
                <a:cs typeface="Times New Roman" panose="02020603050405020304" pitchFamily="18" charset="0"/>
              </a:rPr>
            </a:br>
            <a:r>
              <a:rPr lang="en-US" sz="2800" b="1" kern="0" dirty="0">
                <a:ea typeface="Calibri" panose="020F0502020204030204" pitchFamily="34" charset="0"/>
                <a:cs typeface="Times New Roman" panose="02020603050405020304" pitchFamily="18" charset="0"/>
              </a:rPr>
              <a:t>  </a:t>
            </a:r>
            <a:r>
              <a:rPr lang="en-US" sz="2800" dirty="0">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a:t>
            </a:r>
            <a:r>
              <a:rPr lang="en-US" sz="2800" b="1" dirty="0">
                <a:effectLst/>
                <a:ea typeface="Calibri" panose="020F0502020204030204" pitchFamily="34" charset="0"/>
                <a:cs typeface="Segoe UI Symbol" panose="020B0502040204020203" pitchFamily="34" charset="0"/>
              </a:rPr>
              <a:t> Staff response to abnormal test results. </a:t>
            </a:r>
            <a:br>
              <a:rPr lang="en-US" sz="2800" b="1" dirty="0">
                <a:effectLst/>
                <a:ea typeface="Calibri" panose="020F0502020204030204" pitchFamily="34" charset="0"/>
                <a:cs typeface="Segoe UI Symbol" panose="020B0502040204020203" pitchFamily="34" charset="0"/>
              </a:rPr>
            </a:br>
            <a:r>
              <a:rPr lang="en-US" sz="2800" b="1" dirty="0">
                <a:effectLst/>
                <a:ea typeface="Calibri" panose="020F0502020204030204" pitchFamily="34" charset="0"/>
                <a:cs typeface="Segoe UI Symbol" panose="020B0502040204020203" pitchFamily="34" charset="0"/>
              </a:rPr>
              <a:t>  </a:t>
            </a:r>
            <a:r>
              <a:rPr lang="en-US" sz="2800" dirty="0">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a:t>
            </a:r>
            <a:r>
              <a:rPr lang="en-US" sz="2800" b="1" dirty="0">
                <a:effectLst/>
                <a:ea typeface="Calibri" panose="020F0502020204030204" pitchFamily="34" charset="0"/>
                <a:cs typeface="Segoe UI Symbol" panose="020B0502040204020203" pitchFamily="34" charset="0"/>
              </a:rPr>
              <a:t> When to retest </a:t>
            </a:r>
            <a:r>
              <a:rPr lang="en-US" sz="2800" b="1" dirty="0">
                <a:ea typeface="Calibri" panose="020F0502020204030204" pitchFamily="34" charset="0"/>
                <a:cs typeface="Segoe UI Symbol" panose="020B0502040204020203" pitchFamily="34" charset="0"/>
              </a:rPr>
              <a:t>glucose levels. </a:t>
            </a:r>
            <a:br>
              <a:rPr lang="en-US" sz="2800" b="1" dirty="0">
                <a:ea typeface="Calibri" panose="020F0502020204030204" pitchFamily="34" charset="0"/>
                <a:cs typeface="Segoe UI Symbol" panose="020B0502040204020203" pitchFamily="34" charset="0"/>
              </a:rPr>
            </a:br>
            <a:r>
              <a:rPr lang="en-US" sz="2800" b="1" dirty="0">
                <a:ea typeface="Calibri" panose="020F0502020204030204" pitchFamily="34" charset="0"/>
                <a:cs typeface="Segoe UI Symbol" panose="020B0502040204020203" pitchFamily="34" charset="0"/>
              </a:rPr>
              <a:t>  </a:t>
            </a:r>
            <a:r>
              <a:rPr lang="en-US" sz="2800" dirty="0">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a:t>
            </a:r>
            <a:r>
              <a:rPr lang="en-US" sz="2800" b="1" dirty="0">
                <a:effectLst/>
                <a:ea typeface="Calibri" panose="020F0502020204030204" pitchFamily="34" charset="0"/>
                <a:cs typeface="Segoe UI Symbol" panose="020B0502040204020203" pitchFamily="34" charset="0"/>
              </a:rPr>
              <a:t> When to seek higher levels of care. </a:t>
            </a:r>
            <a:r>
              <a:rPr lang="en-US" sz="2800" b="1" kern="0" dirty="0">
                <a:effectLst/>
                <a:ea typeface="Times New Roman" panose="02020603050405020304" pitchFamily="18" charset="0"/>
                <a:cs typeface="Times New Roman" panose="02020603050405020304" pitchFamily="18" charset="0"/>
              </a:rPr>
              <a:t>  </a:t>
            </a:r>
            <a:endParaRPr lang="en-US" sz="2800" dirty="0"/>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4564279" y="3657597"/>
            <a:ext cx="6528018" cy="1320802"/>
          </a:xfrm>
        </p:spPr>
        <p:txBody>
          <a:bodyPr>
            <a:normAutofit/>
          </a:bodyPr>
          <a:lstStyle/>
          <a:p>
            <a:pPr>
              <a:spcBef>
                <a:spcPts val="600"/>
              </a:spcBef>
            </a:pPr>
            <a:endParaRPr lang="en-US" b="1" dirty="0"/>
          </a:p>
          <a:p>
            <a:pPr>
              <a:spcBef>
                <a:spcPts val="0"/>
              </a:spcBef>
            </a:pPr>
            <a:r>
              <a:rPr lang="en-US" sz="4800" b="1" dirty="0"/>
              <a:t>PROTOCOLS</a:t>
            </a:r>
          </a:p>
        </p:txBody>
      </p:sp>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5"/>
          <a:srcRect l="29393" r="27845" b="2"/>
          <a:stretch/>
        </p:blipFill>
        <p:spPr>
          <a:xfrm>
            <a:off x="1081874" y="1041400"/>
            <a:ext cx="3059206" cy="4775200"/>
          </a:xfrm>
          <a:prstGeom prst="rect">
            <a:avLst/>
          </a:prstGeom>
          <a:ln w="57150" cmpd="thickThin">
            <a:solidFill>
              <a:schemeClr val="tx1">
                <a:lumMod val="50000"/>
                <a:lumOff val="50000"/>
              </a:schemeClr>
            </a:solidFill>
            <a:miter lim="800000"/>
          </a:ln>
        </p:spPr>
      </p:pic>
      <p:cxnSp>
        <p:nvCxnSpPr>
          <p:cNvPr id="200" name="Straight Connector 189">
            <a:extLst>
              <a:ext uri="{FF2B5EF4-FFF2-40B4-BE49-F238E27FC236}">
                <a16:creationId xmlns:a16="http://schemas.microsoft.com/office/drawing/2014/main" id="{2C4AED10-D735-4820-BE3F-7B5DE8BBC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2168" y="3522131"/>
            <a:ext cx="64922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68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45" name="Rectangle 44">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49" name="Group 48">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50"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52"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2692398" y="1871132"/>
            <a:ext cx="6815669" cy="1274404"/>
          </a:xfrm>
        </p:spPr>
        <p:txBody>
          <a:bodyPr>
            <a:normAutofit/>
          </a:bodyPr>
          <a:lstStyle/>
          <a:p>
            <a:pPr>
              <a:spcBef>
                <a:spcPts val="0"/>
              </a:spcBef>
            </a:pPr>
            <a:r>
              <a:rPr lang="en-US" sz="4800" b="1" dirty="0"/>
              <a:t>INSULIN</a:t>
            </a:r>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2493630" y="3522131"/>
            <a:ext cx="7201947" cy="1924853"/>
          </a:xfrm>
        </p:spPr>
        <p:txBody>
          <a:bodyPr>
            <a:noAutofit/>
          </a:bodyPr>
          <a:lstStyle/>
          <a:p>
            <a:pPr>
              <a:lnSpc>
                <a:spcPct val="90000"/>
              </a:lnSpc>
              <a:spcBef>
                <a:spcPts val="0"/>
              </a:spcBef>
            </a:pPr>
            <a:r>
              <a:rPr lang="en-US" sz="2600" b="1" dirty="0"/>
              <a:t>Per ARM 37.34.113 Health and Medication Administration Manual, DSPs MAY NOT administer injectable medications such as insulin with the exception of two emergency medications i.e., epinephrine and glucagon.  </a:t>
            </a:r>
          </a:p>
        </p:txBody>
      </p:sp>
      <p:cxnSp>
        <p:nvCxnSpPr>
          <p:cNvPr id="55" name="Straight Connector 54">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822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86" name="Picture 85">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7" name="Rectangle 86">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8" name="Picture 87">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9" name="Picture 88">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91" name="Straight Connector 90">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93" name="Rectangle 92">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96" name="Picture 95">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7" name="Rectangle 96">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8" name="Picture 97">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99" name="Picture 98">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8FF5507-8FDE-F2C8-8258-0488AED4B982}"/>
              </a:ext>
            </a:extLst>
          </p:cNvPr>
          <p:cNvSpPr>
            <a:spLocks noGrp="1"/>
          </p:cNvSpPr>
          <p:nvPr>
            <p:ph type="title"/>
          </p:nvPr>
        </p:nvSpPr>
        <p:spPr>
          <a:xfrm>
            <a:off x="1295402" y="982132"/>
            <a:ext cx="3660056" cy="1325373"/>
          </a:xfrm>
        </p:spPr>
        <p:txBody>
          <a:bodyPr vert="horz" lIns="91440" tIns="45720" rIns="91440" bIns="45720" rtlCol="0" anchor="b">
            <a:normAutofit fontScale="90000"/>
          </a:bodyPr>
          <a:lstStyle/>
          <a:p>
            <a:r>
              <a:rPr lang="en-US" sz="4800" b="1" dirty="0">
                <a:latin typeface="+mn-lt"/>
              </a:rPr>
              <a:t>REGARDINGINSULIN </a:t>
            </a:r>
          </a:p>
        </p:txBody>
      </p:sp>
      <p:cxnSp>
        <p:nvCxnSpPr>
          <p:cNvPr id="101" name="Straight Connector 100">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74CAD2BC-40FE-5C2E-6A63-7921D0C07522}"/>
              </a:ext>
            </a:extLst>
          </p:cNvPr>
          <p:cNvSpPr>
            <a:spLocks noGrp="1"/>
          </p:cNvSpPr>
          <p:nvPr>
            <p:ph type="body" sz="half" idx="2"/>
          </p:nvPr>
        </p:nvSpPr>
        <p:spPr>
          <a:xfrm>
            <a:off x="875211" y="2493774"/>
            <a:ext cx="4336869" cy="3382094"/>
          </a:xfrm>
        </p:spPr>
        <p:txBody>
          <a:bodyPr vert="horz" lIns="91440" tIns="45720" rIns="91440" bIns="45720" rtlCol="0" anchor="t">
            <a:noAutofit/>
          </a:bodyPr>
          <a:lstStyle/>
          <a:p>
            <a:pPr algn="l">
              <a:spcBef>
                <a:spcPts val="0"/>
              </a:spcBef>
              <a:spcAft>
                <a:spcPts val="0"/>
              </a:spcAft>
            </a:pPr>
            <a:r>
              <a:rPr lang="en-US" sz="2800" b="1" dirty="0"/>
              <a:t>DSPs MAY NOT:</a:t>
            </a:r>
          </a:p>
          <a:p>
            <a:pPr algn="l">
              <a:spcBef>
                <a:spcPts val="0"/>
              </a:spcBef>
              <a:spcAft>
                <a:spcPts val="0"/>
              </a:spcAft>
            </a:pPr>
            <a:r>
              <a:rPr lang="en-US" sz="2800" dirty="0">
                <a:sym typeface="Wingdings" panose="05000000000000000000" pitchFamily="2" charset="2"/>
              </a:rPr>
              <a:t></a:t>
            </a:r>
            <a:r>
              <a:rPr lang="en-US" sz="2800" b="1" dirty="0"/>
              <a:t> calculate insulin doses</a:t>
            </a:r>
            <a:br>
              <a:rPr lang="en-US" sz="2800" b="1" dirty="0"/>
            </a:br>
            <a:r>
              <a:rPr lang="en-US" sz="2800" dirty="0">
                <a:sym typeface="Wingdings" panose="05000000000000000000" pitchFamily="2" charset="2"/>
              </a:rPr>
              <a:t></a:t>
            </a:r>
            <a:r>
              <a:rPr lang="en-US" sz="2800" b="1" dirty="0"/>
              <a:t> draw up insulin</a:t>
            </a:r>
            <a:br>
              <a:rPr lang="en-US" sz="2800" b="1" dirty="0"/>
            </a:br>
            <a:r>
              <a:rPr lang="en-US" sz="2800" dirty="0">
                <a:sym typeface="Wingdings" panose="05000000000000000000" pitchFamily="2" charset="2"/>
              </a:rPr>
              <a:t></a:t>
            </a:r>
            <a:r>
              <a:rPr lang="en-US" sz="2800" b="1" dirty="0"/>
              <a:t> administer insulin   </a:t>
            </a:r>
            <a:br>
              <a:rPr lang="en-US" sz="2800" b="1" dirty="0"/>
            </a:br>
            <a:r>
              <a:rPr lang="en-US" sz="2800" dirty="0">
                <a:sym typeface="Wingdings" panose="05000000000000000000" pitchFamily="2" charset="2"/>
              </a:rPr>
              <a:t></a:t>
            </a:r>
            <a:r>
              <a:rPr lang="en-US" sz="2800" b="1" dirty="0"/>
              <a:t> manage insulin pumps </a:t>
            </a:r>
            <a:br>
              <a:rPr lang="en-US" sz="2800" b="1" dirty="0"/>
            </a:br>
            <a:r>
              <a:rPr lang="en-US" sz="2800" dirty="0">
                <a:sym typeface="Wingdings" panose="05000000000000000000" pitchFamily="2" charset="2"/>
              </a:rPr>
              <a:t></a:t>
            </a:r>
            <a:r>
              <a:rPr lang="en-US" sz="2800" b="1" dirty="0"/>
              <a:t> tell or show a client how</a:t>
            </a:r>
          </a:p>
          <a:p>
            <a:pPr marL="233363" algn="l">
              <a:lnSpc>
                <a:spcPct val="80000"/>
              </a:lnSpc>
              <a:spcBef>
                <a:spcPts val="0"/>
              </a:spcBef>
              <a:spcAft>
                <a:spcPts val="0"/>
              </a:spcAft>
            </a:pPr>
            <a:r>
              <a:rPr lang="en-US" sz="2800" b="1" dirty="0"/>
              <a:t>much insulin to inject </a:t>
            </a:r>
            <a:endParaRPr lang="en-US" sz="2800" dirty="0"/>
          </a:p>
        </p:txBody>
      </p:sp>
      <p:pic>
        <p:nvPicPr>
          <p:cNvPr id="6" name="Picture 3" descr="Orange grass at dusk">
            <a:extLst>
              <a:ext uri="{FF2B5EF4-FFF2-40B4-BE49-F238E27FC236}">
                <a16:creationId xmlns:a16="http://schemas.microsoft.com/office/drawing/2014/main" id="{FC2CC6F1-C48C-6068-752C-0A9AAA4A283F}"/>
              </a:ext>
            </a:extLst>
          </p:cNvPr>
          <p:cNvPicPr>
            <a:picLocks noGrp="1" noChangeAspect="1"/>
          </p:cNvPicPr>
          <p:nvPr>
            <p:ph idx="1"/>
          </p:nvPr>
        </p:nvPicPr>
        <p:blipFill rotWithShape="1">
          <a:blip r:embed="rId5"/>
          <a:srcRect l="12698" r="12700" b="2"/>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94806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2"/>
          <a:srcRect t="15730"/>
          <a:stretch/>
        </p:blipFill>
        <p:spPr>
          <a:xfrm>
            <a:off x="0" y="0"/>
            <a:ext cx="12191980" cy="6857989"/>
          </a:xfrm>
          <a:prstGeom prst="rect">
            <a:avLst/>
          </a:prstGeom>
        </p:spPr>
      </p:pic>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691978" y="1927655"/>
            <a:ext cx="10972799" cy="1501346"/>
          </a:xfrm>
        </p:spPr>
        <p:txBody>
          <a:bodyPr>
            <a:normAutofit/>
          </a:bodyPr>
          <a:lstStyle/>
          <a:p>
            <a:r>
              <a:rPr lang="en-US" sz="8800" b="1" dirty="0">
                <a:solidFill>
                  <a:srgbClr val="FFFFFF"/>
                </a:solidFill>
              </a:rPr>
              <a:t>DUTIES OF DSPs</a:t>
            </a:r>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135925" y="4139514"/>
            <a:ext cx="11936626" cy="2483708"/>
          </a:xfrm>
        </p:spPr>
        <p:txBody>
          <a:bodyPr>
            <a:noAutofit/>
          </a:bodyPr>
          <a:lstStyle/>
          <a:p>
            <a:pPr>
              <a:spcBef>
                <a:spcPts val="0"/>
              </a:spcBef>
              <a:spcAft>
                <a:spcPts val="0"/>
              </a:spcAft>
            </a:pPr>
            <a:r>
              <a:rPr lang="en-US" sz="3600" b="1" kern="0" dirty="0">
                <a:solidFill>
                  <a:schemeClr val="bg1"/>
                </a:solidFill>
                <a:ea typeface="Calibri" panose="020F0502020204030204" pitchFamily="34" charset="0"/>
                <a:cs typeface="Times New Roman" panose="02020603050405020304" pitchFamily="18" charset="0"/>
              </a:rPr>
              <a:t>For more information on DSP duties with instructions on the items listed in this presentation, please see </a:t>
            </a:r>
          </a:p>
          <a:p>
            <a:pPr>
              <a:spcBef>
                <a:spcPts val="0"/>
              </a:spcBef>
              <a:spcAft>
                <a:spcPts val="0"/>
              </a:spcAft>
            </a:pPr>
            <a:r>
              <a:rPr lang="en-US" sz="3600" b="1" kern="0" dirty="0">
                <a:solidFill>
                  <a:schemeClr val="bg1"/>
                </a:solidFill>
                <a:ea typeface="Calibri" panose="020F0502020204030204" pitchFamily="34" charset="0"/>
                <a:cs typeface="Times New Roman" panose="02020603050405020304" pitchFamily="18" charset="0"/>
              </a:rPr>
              <a:t>Best Practice Guidelines: DSP Duties on the Website. </a:t>
            </a:r>
          </a:p>
          <a:p>
            <a:pPr>
              <a:spcBef>
                <a:spcPts val="0"/>
              </a:spcBef>
              <a:spcAft>
                <a:spcPts val="0"/>
              </a:spcAft>
            </a:pPr>
            <a:endParaRPr lang="en-US" sz="1600" kern="0" dirty="0">
              <a:solidFill>
                <a:schemeClr val="bg1"/>
              </a:solidFill>
              <a:cs typeface="Times New Roman" panose="02020603050405020304" pitchFamily="18" charset="0"/>
            </a:endParaRPr>
          </a:p>
          <a:p>
            <a:pPr>
              <a:spcBef>
                <a:spcPts val="0"/>
              </a:spcBef>
              <a:spcAft>
                <a:spcPts val="0"/>
              </a:spcAft>
            </a:pPr>
            <a:endParaRPr lang="en-US" sz="1600" kern="0" dirty="0">
              <a:solidFill>
                <a:schemeClr val="bg1"/>
              </a:solidFill>
              <a:cs typeface="Times New Roman" panose="02020603050405020304" pitchFamily="18" charset="0"/>
            </a:endParaRPr>
          </a:p>
          <a:p>
            <a:pPr algn="l">
              <a:spcBef>
                <a:spcPts val="0"/>
              </a:spcBef>
              <a:spcAft>
                <a:spcPts val="0"/>
              </a:spcAft>
            </a:pPr>
            <a:r>
              <a:rPr lang="en-US" sz="1600" kern="0" dirty="0">
                <a:solidFill>
                  <a:schemeClr val="bg1"/>
                </a:solidFill>
                <a:cs typeface="Times New Roman" panose="02020603050405020304" pitchFamily="18" charset="0"/>
              </a:rPr>
              <a:t>May 2023, JJustad, MD, Medical Director, DDP.  </a:t>
            </a:r>
            <a:r>
              <a:rPr lang="en-US" sz="1600" kern="0">
                <a:solidFill>
                  <a:schemeClr val="bg1"/>
                </a:solidFill>
                <a:cs typeface="Times New Roman" panose="02020603050405020304" pitchFamily="18" charset="0"/>
              </a:rPr>
              <a:t>Updated November 2024. </a:t>
            </a:r>
            <a:endParaRPr lang="en-US" sz="1600" dirty="0">
              <a:solidFill>
                <a:srgbClr val="FFFFFF"/>
              </a:solidFill>
            </a:endParaRPr>
          </a:p>
        </p:txBody>
      </p:sp>
    </p:spTree>
    <p:extLst>
      <p:ext uri="{BB962C8B-B14F-4D97-AF65-F5344CB8AC3E}">
        <p14:creationId xmlns:p14="http://schemas.microsoft.com/office/powerpoint/2010/main" val="378032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45" name="Rectangle 44">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49" name="Group 48">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50"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52"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2328332" y="1540930"/>
            <a:ext cx="7535335" cy="1842558"/>
          </a:xfrm>
        </p:spPr>
        <p:txBody>
          <a:bodyPr>
            <a:normAutofit fontScale="90000"/>
          </a:bodyPr>
          <a:lstStyle/>
          <a:p>
            <a:pPr>
              <a:lnSpc>
                <a:spcPct val="90000"/>
              </a:lnSpc>
            </a:pPr>
            <a:br>
              <a:rPr lang="en-US" sz="2200" dirty="0"/>
            </a:br>
            <a:r>
              <a:rPr lang="en-US" sz="3100" b="1" cap="none" dirty="0"/>
              <a:t>Medication Certified Staff may assist clients with all forms of medications except those that are injected or those that go through a tube. </a:t>
            </a:r>
            <a:br>
              <a:rPr lang="en-US" sz="3100" b="1" cap="none" dirty="0"/>
            </a:br>
            <a:r>
              <a:rPr lang="en-US" sz="3100" b="1" cap="none" dirty="0"/>
              <a:t>(</a:t>
            </a:r>
            <a:r>
              <a:rPr lang="en-US" sz="3100" b="1" dirty="0"/>
              <a:t>ARM 37.34.113)</a:t>
            </a:r>
            <a:r>
              <a:rPr lang="en-US" sz="3100" b="1" cap="none" dirty="0"/>
              <a:t> </a:t>
            </a:r>
            <a:endParaRPr lang="en-US" sz="3100" dirty="0"/>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2692398" y="3657596"/>
            <a:ext cx="6815669" cy="1515529"/>
          </a:xfrm>
        </p:spPr>
        <p:txBody>
          <a:bodyPr>
            <a:noAutofit/>
          </a:bodyPr>
          <a:lstStyle/>
          <a:p>
            <a:pPr>
              <a:spcBef>
                <a:spcPts val="600"/>
              </a:spcBef>
            </a:pPr>
            <a:r>
              <a:rPr lang="en-US" sz="4800" b="1" dirty="0">
                <a:latin typeface="+mj-lt"/>
              </a:rPr>
              <a:t>MEDICATION ADMINISTRATION</a:t>
            </a:r>
          </a:p>
          <a:p>
            <a:pPr>
              <a:spcBef>
                <a:spcPts val="0"/>
              </a:spcBef>
            </a:pPr>
            <a:r>
              <a:rPr lang="en-US" sz="4800" b="1" dirty="0">
                <a:latin typeface="+mj-lt"/>
              </a:rPr>
              <a:t> </a:t>
            </a:r>
          </a:p>
        </p:txBody>
      </p:sp>
      <p:cxnSp>
        <p:nvCxnSpPr>
          <p:cNvPr id="55" name="Straight Connector 54">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286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59" name="Rectangle 158">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61" name="Group 160">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62" name="Picture 161">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3" name="Rectangle 162">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4" name="Picture 163">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5" name="Picture 164">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997528" y="982131"/>
            <a:ext cx="4094017" cy="3253899"/>
          </a:xfrm>
        </p:spPr>
        <p:txBody>
          <a:bodyPr>
            <a:normAutofit fontScale="90000"/>
          </a:bodyPr>
          <a:lstStyle/>
          <a:p>
            <a:pPr>
              <a:lnSpc>
                <a:spcPct val="90000"/>
              </a:lnSpc>
            </a:pPr>
            <a:br>
              <a:rPr lang="en-US" sz="2300" dirty="0">
                <a:solidFill>
                  <a:srgbClr val="262626"/>
                </a:solidFill>
              </a:rPr>
            </a:br>
            <a:r>
              <a:rPr lang="en-US" sz="3100" b="1" cap="none" dirty="0">
                <a:solidFill>
                  <a:srgbClr val="262626"/>
                </a:solidFill>
              </a:rPr>
              <a:t>In the case of an emergency, medication certified staff </a:t>
            </a:r>
            <a:br>
              <a:rPr lang="en-US" sz="3100" b="1" cap="none" dirty="0">
                <a:solidFill>
                  <a:srgbClr val="262626"/>
                </a:solidFill>
              </a:rPr>
            </a:br>
            <a:r>
              <a:rPr lang="en-US" sz="3100" b="1" cap="none" dirty="0">
                <a:solidFill>
                  <a:srgbClr val="262626"/>
                </a:solidFill>
              </a:rPr>
              <a:t>may inject epinephrine (EpiPen) or glucagon </a:t>
            </a:r>
            <a:br>
              <a:rPr lang="en-US" sz="3100" b="1" cap="none" dirty="0">
                <a:solidFill>
                  <a:srgbClr val="262626"/>
                </a:solidFill>
              </a:rPr>
            </a:br>
            <a:r>
              <a:rPr lang="en-US" sz="3100" b="1" cap="none" dirty="0">
                <a:solidFill>
                  <a:srgbClr val="262626"/>
                </a:solidFill>
              </a:rPr>
              <a:t>with proper training and protocols in place.  </a:t>
            </a:r>
            <a:endParaRPr lang="en-US" sz="3100" dirty="0">
              <a:solidFill>
                <a:srgbClr val="262626"/>
              </a:solidFill>
            </a:endParaRPr>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997528" y="4729654"/>
            <a:ext cx="10195989" cy="1026909"/>
          </a:xfrm>
        </p:spPr>
        <p:txBody>
          <a:bodyPr>
            <a:noAutofit/>
          </a:bodyPr>
          <a:lstStyle/>
          <a:p>
            <a:pPr>
              <a:spcBef>
                <a:spcPts val="600"/>
              </a:spcBef>
            </a:pPr>
            <a:r>
              <a:rPr lang="en-US" sz="4800" b="1" dirty="0">
                <a:solidFill>
                  <a:srgbClr val="000000"/>
                </a:solidFill>
                <a:latin typeface="+mj-lt"/>
              </a:rPr>
              <a:t>EXCEPTIONS</a:t>
            </a:r>
          </a:p>
        </p:txBody>
      </p:sp>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5"/>
          <a:srcRect t="29728" r="-1" b="29729"/>
          <a:stretch/>
        </p:blipFill>
        <p:spPr>
          <a:xfrm>
            <a:off x="5465325" y="2178510"/>
            <a:ext cx="5469466" cy="1583533"/>
          </a:xfrm>
          <a:prstGeom prst="rect">
            <a:avLst/>
          </a:prstGeom>
          <a:ln w="57150" cmpd="thickThin">
            <a:solidFill>
              <a:srgbClr val="7F7F7F"/>
            </a:solidFill>
            <a:miter lim="800000"/>
          </a:ln>
        </p:spPr>
      </p:pic>
    </p:spTree>
    <p:extLst>
      <p:ext uri="{BB962C8B-B14F-4D97-AF65-F5344CB8AC3E}">
        <p14:creationId xmlns:p14="http://schemas.microsoft.com/office/powerpoint/2010/main" val="1004280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65" name="Rectangle 64">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69" name="Group 68">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70"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72"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2493630" y="1481668"/>
            <a:ext cx="7201947" cy="2399891"/>
          </a:xfrm>
        </p:spPr>
        <p:txBody>
          <a:bodyPr>
            <a:normAutofit fontScale="90000"/>
          </a:bodyPr>
          <a:lstStyle/>
          <a:p>
            <a:pPr>
              <a:lnSpc>
                <a:spcPct val="90000"/>
              </a:lnSpc>
            </a:pPr>
            <a:br>
              <a:rPr lang="en-US" sz="1800" dirty="0"/>
            </a:br>
            <a:r>
              <a:rPr lang="en-US" sz="3100" b="1" kern="0" dirty="0">
                <a:solidFill>
                  <a:srgbClr val="000000"/>
                </a:solidFill>
                <a:effectLst/>
                <a:ea typeface="Times New Roman" panose="02020603050405020304" pitchFamily="18" charset="0"/>
                <a:cs typeface="Times New Roman" panose="02020603050405020304" pitchFamily="18" charset="0"/>
              </a:rPr>
              <a:t>Medication certified staff may administer medications through a gastrostomy tube </a:t>
            </a:r>
            <a:br>
              <a:rPr lang="en-US" sz="3100" b="1" kern="0" dirty="0">
                <a:solidFill>
                  <a:srgbClr val="000000"/>
                </a:solidFill>
                <a:effectLst/>
                <a:ea typeface="Times New Roman" panose="02020603050405020304" pitchFamily="18" charset="0"/>
                <a:cs typeface="Times New Roman" panose="02020603050405020304" pitchFamily="18" charset="0"/>
              </a:rPr>
            </a:br>
            <a:r>
              <a:rPr lang="en-US" sz="3100" b="1" kern="0" dirty="0">
                <a:solidFill>
                  <a:srgbClr val="000000"/>
                </a:solidFill>
                <a:effectLst/>
                <a:ea typeface="Times New Roman" panose="02020603050405020304" pitchFamily="18" charset="0"/>
                <a:cs typeface="Times New Roman" panose="02020603050405020304" pitchFamily="18" charset="0"/>
              </a:rPr>
              <a:t>(G-tube or PEG) </a:t>
            </a:r>
            <a:br>
              <a:rPr lang="en-US" sz="3100" b="1" kern="0" dirty="0">
                <a:solidFill>
                  <a:srgbClr val="000000"/>
                </a:solidFill>
                <a:effectLst/>
                <a:ea typeface="Times New Roman" panose="02020603050405020304" pitchFamily="18" charset="0"/>
                <a:cs typeface="Times New Roman" panose="02020603050405020304" pitchFamily="18" charset="0"/>
              </a:rPr>
            </a:br>
            <a:r>
              <a:rPr lang="en-US" sz="3100" b="1" kern="0" dirty="0">
                <a:solidFill>
                  <a:srgbClr val="000000"/>
                </a:solidFill>
                <a:effectLst/>
                <a:ea typeface="Times New Roman" panose="02020603050405020304" pitchFamily="18" charset="0"/>
                <a:cs typeface="Times New Roman" panose="02020603050405020304" pitchFamily="18" charset="0"/>
              </a:rPr>
              <a:t>once they have been trained.</a:t>
            </a:r>
            <a:br>
              <a:rPr lang="en-US" sz="3100" b="1" kern="0" dirty="0">
                <a:solidFill>
                  <a:srgbClr val="000000"/>
                </a:solidFill>
                <a:effectLst/>
                <a:ea typeface="Times New Roman" panose="02020603050405020304" pitchFamily="18" charset="0"/>
                <a:cs typeface="Times New Roman" panose="02020603050405020304" pitchFamily="18" charset="0"/>
              </a:rPr>
            </a:br>
            <a:br>
              <a:rPr lang="en-US" sz="1800" dirty="0"/>
            </a:br>
            <a:endParaRPr lang="en-US" sz="1800" dirty="0"/>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2692398" y="4020207"/>
            <a:ext cx="6815669" cy="958192"/>
          </a:xfrm>
        </p:spPr>
        <p:txBody>
          <a:bodyPr>
            <a:normAutofit/>
          </a:bodyPr>
          <a:lstStyle/>
          <a:p>
            <a:pPr>
              <a:spcBef>
                <a:spcPts val="600"/>
              </a:spcBef>
            </a:pPr>
            <a:r>
              <a:rPr lang="en-US" sz="4800" b="1" dirty="0">
                <a:latin typeface="+mj-lt"/>
              </a:rPr>
              <a:t>FEEDING TUBES</a:t>
            </a:r>
          </a:p>
        </p:txBody>
      </p:sp>
      <p:cxnSp>
        <p:nvCxnSpPr>
          <p:cNvPr id="75" name="Straight Connector 74">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053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1" name="Rectangle 98">
            <a:extLst>
              <a:ext uri="{FF2B5EF4-FFF2-40B4-BE49-F238E27FC236}">
                <a16:creationId xmlns:a16="http://schemas.microsoft.com/office/drawing/2014/main" id="{263958DE-3089-4707-A79D-8ADBDE597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00">
            <a:extLst>
              <a:ext uri="{FF2B5EF4-FFF2-40B4-BE49-F238E27FC236}">
                <a16:creationId xmlns:a16="http://schemas.microsoft.com/office/drawing/2014/main" id="{7C81077B-766D-44B3-909D-A26D42DA9C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02" name="Picture 101">
              <a:extLst>
                <a:ext uri="{FF2B5EF4-FFF2-40B4-BE49-F238E27FC236}">
                  <a16:creationId xmlns:a16="http://schemas.microsoft.com/office/drawing/2014/main" id="{5CC93258-4B7E-4DC5-AE91-AFAAD833ADB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3" name="Rectangle 102">
              <a:extLst>
                <a:ext uri="{FF2B5EF4-FFF2-40B4-BE49-F238E27FC236}">
                  <a16:creationId xmlns:a16="http://schemas.microsoft.com/office/drawing/2014/main" id="{05610CE6-9E44-431C-9AFA-E552B5D54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4" name="Picture 103">
              <a:extLst>
                <a:ext uri="{FF2B5EF4-FFF2-40B4-BE49-F238E27FC236}">
                  <a16:creationId xmlns:a16="http://schemas.microsoft.com/office/drawing/2014/main" id="{8B4315B7-9CDC-4449-9705-67DAFE6F7A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5" name="Picture 104">
              <a:extLst>
                <a:ext uri="{FF2B5EF4-FFF2-40B4-BE49-F238E27FC236}">
                  <a16:creationId xmlns:a16="http://schemas.microsoft.com/office/drawing/2014/main" id="{32D66995-395F-42A2-AB99-8B0E853BA11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4564279" y="1041401"/>
            <a:ext cx="6528018" cy="2478944"/>
          </a:xfrm>
        </p:spPr>
        <p:txBody>
          <a:bodyPr>
            <a:normAutofit/>
          </a:bodyPr>
          <a:lstStyle/>
          <a:p>
            <a:pPr>
              <a:lnSpc>
                <a:spcPct val="90000"/>
              </a:lnSpc>
            </a:pPr>
            <a:br>
              <a:rPr lang="en-US" sz="2200" dirty="0"/>
            </a:br>
            <a:r>
              <a:rPr lang="en-US" sz="2800" b="1" kern="0" dirty="0">
                <a:effectLst/>
                <a:ea typeface="Times New Roman" panose="02020603050405020304" pitchFamily="18" charset="0"/>
                <a:cs typeface="Times New Roman" panose="02020603050405020304" pitchFamily="18" charset="0"/>
              </a:rPr>
              <a:t>Medication certified staff may NOT administer medications through a jejunostomy (J-tube), nasogastric (NG) tube, or nasointestinal (NI) tube.  </a:t>
            </a:r>
            <a:br>
              <a:rPr lang="en-US" sz="2800" b="1" kern="0" dirty="0">
                <a:effectLst/>
                <a:ea typeface="Times New Roman" panose="02020603050405020304" pitchFamily="18" charset="0"/>
                <a:cs typeface="Times New Roman" panose="02020603050405020304" pitchFamily="18" charset="0"/>
              </a:rPr>
            </a:br>
            <a:endParaRPr lang="en-US" sz="2800" dirty="0"/>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4564279" y="3855307"/>
            <a:ext cx="6528018" cy="1123091"/>
          </a:xfrm>
        </p:spPr>
        <p:txBody>
          <a:bodyPr>
            <a:normAutofit/>
          </a:bodyPr>
          <a:lstStyle/>
          <a:p>
            <a:pPr>
              <a:spcBef>
                <a:spcPts val="600"/>
              </a:spcBef>
            </a:pPr>
            <a:r>
              <a:rPr lang="en-US" sz="4800" b="1" dirty="0">
                <a:latin typeface="+mj-lt"/>
              </a:rPr>
              <a:t>FEEDING TUBES</a:t>
            </a:r>
          </a:p>
        </p:txBody>
      </p:sp>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5"/>
          <a:srcRect l="29393" r="27845" b="2"/>
          <a:stretch/>
        </p:blipFill>
        <p:spPr>
          <a:xfrm>
            <a:off x="1081874" y="1041400"/>
            <a:ext cx="3059206" cy="4775200"/>
          </a:xfrm>
          <a:prstGeom prst="rect">
            <a:avLst/>
          </a:prstGeom>
          <a:ln w="57150" cmpd="thickThin">
            <a:solidFill>
              <a:schemeClr val="tx1">
                <a:lumMod val="50000"/>
                <a:lumOff val="50000"/>
              </a:schemeClr>
            </a:solidFill>
            <a:miter lim="800000"/>
          </a:ln>
        </p:spPr>
      </p:pic>
      <p:cxnSp>
        <p:nvCxnSpPr>
          <p:cNvPr id="113" name="Straight Connector 106">
            <a:extLst>
              <a:ext uri="{FF2B5EF4-FFF2-40B4-BE49-F238E27FC236}">
                <a16:creationId xmlns:a16="http://schemas.microsoft.com/office/drawing/2014/main" id="{2C4AED10-D735-4820-BE3F-7B5DE8BBC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2168" y="3522131"/>
            <a:ext cx="64922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019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C0DF18E-E6C9-622E-4B0E-80D736309DF9}"/>
              </a:ext>
            </a:extLst>
          </p:cNvPr>
          <p:cNvSpPr>
            <a:spLocks noGrp="1"/>
          </p:cNvSpPr>
          <p:nvPr>
            <p:ph type="title"/>
          </p:nvPr>
        </p:nvSpPr>
        <p:spPr>
          <a:xfrm>
            <a:off x="1379611" y="1055077"/>
            <a:ext cx="2902282" cy="4794578"/>
          </a:xfrm>
        </p:spPr>
        <p:txBody>
          <a:bodyPr>
            <a:normAutofit/>
          </a:bodyPr>
          <a:lstStyle/>
          <a:p>
            <a:pPr algn="l"/>
            <a:r>
              <a:rPr lang="en-US" sz="3000" b="1" dirty="0">
                <a:solidFill>
                  <a:srgbClr val="262626"/>
                </a:solidFill>
              </a:rPr>
              <a:t>FEEDING TUBE</a:t>
            </a:r>
            <a:br>
              <a:rPr lang="en-US" sz="3000" b="1" dirty="0">
                <a:solidFill>
                  <a:srgbClr val="262626"/>
                </a:solidFill>
              </a:rPr>
            </a:br>
            <a:r>
              <a:rPr lang="en-US" sz="3000" b="1" dirty="0">
                <a:solidFill>
                  <a:srgbClr val="262626"/>
                </a:solidFill>
              </a:rPr>
              <a:t>MEDICATION</a:t>
            </a:r>
            <a:br>
              <a:rPr lang="en-US" sz="3000" b="1" dirty="0">
                <a:solidFill>
                  <a:srgbClr val="262626"/>
                </a:solidFill>
              </a:rPr>
            </a:br>
            <a:r>
              <a:rPr lang="en-US" sz="3000" b="1" dirty="0">
                <a:solidFill>
                  <a:srgbClr val="262626"/>
                </a:solidFill>
              </a:rPr>
              <a:t>TRAINING</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Orange grass at dusk">
            <a:extLst>
              <a:ext uri="{FF2B5EF4-FFF2-40B4-BE49-F238E27FC236}">
                <a16:creationId xmlns:a16="http://schemas.microsoft.com/office/drawing/2014/main" id="{836C7E2D-1D39-48B0-0870-07F20742DF93}"/>
              </a:ext>
            </a:extLst>
          </p:cNvPr>
          <p:cNvPicPr>
            <a:picLocks noChangeAspect="1"/>
          </p:cNvPicPr>
          <p:nvPr/>
        </p:nvPicPr>
        <p:blipFill rotWithShape="1">
          <a:blip r:embed="rId3"/>
          <a:srcRect l="29393" r="27845" b="2"/>
          <a:stretch/>
        </p:blipFill>
        <p:spPr>
          <a:xfrm>
            <a:off x="689261" y="754803"/>
            <a:ext cx="690349" cy="5395126"/>
          </a:xfrm>
          <a:prstGeom prst="rect">
            <a:avLst/>
          </a:prstGeom>
          <a:ln w="57150" cmpd="thickThin">
            <a:solidFill>
              <a:schemeClr val="tx1">
                <a:lumMod val="50000"/>
                <a:lumOff val="50000"/>
              </a:schemeClr>
            </a:solidFill>
            <a:miter lim="800000"/>
          </a:ln>
        </p:spPr>
      </p:pic>
      <p:graphicFrame>
        <p:nvGraphicFramePr>
          <p:cNvPr id="5" name="Content Placeholder 2">
            <a:extLst>
              <a:ext uri="{FF2B5EF4-FFF2-40B4-BE49-F238E27FC236}">
                <a16:creationId xmlns:a16="http://schemas.microsoft.com/office/drawing/2014/main" id="{874D86D5-4568-0516-8479-0FC6C2433EF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15539289"/>
              </p:ext>
            </p:extLst>
          </p:nvPr>
        </p:nvGraphicFramePr>
        <p:xfrm>
          <a:off x="4942702" y="496088"/>
          <a:ext cx="6907427" cy="58832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506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51D58666-E26B-4EAE-AA74-9C74E4BAF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67288C4F-0F6C-4226-B8D2-C0EE4786C5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03" name="Picture 102">
              <a:extLst>
                <a:ext uri="{FF2B5EF4-FFF2-40B4-BE49-F238E27FC236}">
                  <a16:creationId xmlns:a16="http://schemas.microsoft.com/office/drawing/2014/main" id="{DA0DC220-B0FC-4268-9E45-0705DA26964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4" name="Rectangle 103">
              <a:extLst>
                <a:ext uri="{FF2B5EF4-FFF2-40B4-BE49-F238E27FC236}">
                  <a16:creationId xmlns:a16="http://schemas.microsoft.com/office/drawing/2014/main" id="{5D2CA09E-2D13-478A-A98B-3A66ED646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5" name="Picture 104">
              <a:extLst>
                <a:ext uri="{FF2B5EF4-FFF2-40B4-BE49-F238E27FC236}">
                  <a16:creationId xmlns:a16="http://schemas.microsoft.com/office/drawing/2014/main" id="{E14C9FAD-7A39-47B3-9F08-4C4F9DA206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6" name="Picture 105">
              <a:extLst>
                <a:ext uri="{FF2B5EF4-FFF2-40B4-BE49-F238E27FC236}">
                  <a16:creationId xmlns:a16="http://schemas.microsoft.com/office/drawing/2014/main" id="{FDCB6FF3-6165-4BB2-80C5-7A6D0D25D5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627DB3C-B9AB-7AB0-B518-B5FACB6DD5EC}"/>
              </a:ext>
            </a:extLst>
          </p:cNvPr>
          <p:cNvSpPr>
            <a:spLocks noGrp="1"/>
          </p:cNvSpPr>
          <p:nvPr>
            <p:ph type="ctrTitle"/>
          </p:nvPr>
        </p:nvSpPr>
        <p:spPr>
          <a:xfrm>
            <a:off x="1072267" y="1041400"/>
            <a:ext cx="6528018" cy="2499781"/>
          </a:xfrm>
        </p:spPr>
        <p:txBody>
          <a:bodyPr>
            <a:normAutofit/>
          </a:bodyPr>
          <a:lstStyle/>
          <a:p>
            <a:pPr>
              <a:lnSpc>
                <a:spcPct val="90000"/>
              </a:lnSpc>
            </a:pPr>
            <a:r>
              <a:rPr lang="en-US" sz="2800" b="1" kern="0" dirty="0">
                <a:effectLst/>
                <a:ea typeface="Times New Roman" panose="02020603050405020304" pitchFamily="18" charset="0"/>
                <a:cs typeface="Times New Roman" panose="02020603050405020304" pitchFamily="18" charset="0"/>
              </a:rPr>
              <a:t>All staff may administer </a:t>
            </a:r>
            <a:r>
              <a:rPr lang="en-US" sz="2800" b="1" u="sng" kern="0" dirty="0">
                <a:effectLst/>
                <a:ea typeface="Times New Roman" panose="02020603050405020304" pitchFamily="18" charset="0"/>
                <a:cs typeface="Times New Roman" panose="02020603050405020304" pitchFamily="18" charset="0"/>
              </a:rPr>
              <a:t>food</a:t>
            </a:r>
            <a:r>
              <a:rPr lang="en-US" sz="2800" b="1" kern="0" dirty="0">
                <a:effectLst/>
                <a:ea typeface="Times New Roman" panose="02020603050405020304" pitchFamily="18" charset="0"/>
                <a:cs typeface="Times New Roman" panose="02020603050405020304" pitchFamily="18" charset="0"/>
              </a:rPr>
              <a:t> through a G-tube once they have been trained.  </a:t>
            </a:r>
            <a:br>
              <a:rPr lang="en-US" sz="2800" b="1" kern="0" dirty="0">
                <a:effectLst/>
                <a:ea typeface="Times New Roman" panose="02020603050405020304" pitchFamily="18" charset="0"/>
                <a:cs typeface="Times New Roman" panose="02020603050405020304" pitchFamily="18" charset="0"/>
              </a:rPr>
            </a:br>
            <a:r>
              <a:rPr lang="en-US" sz="800" b="1" kern="0" dirty="0">
                <a:effectLst/>
                <a:ea typeface="Times New Roman" panose="02020603050405020304" pitchFamily="18" charset="0"/>
                <a:cs typeface="Times New Roman" panose="02020603050405020304" pitchFamily="18" charset="0"/>
              </a:rPr>
              <a:t>.</a:t>
            </a:r>
            <a:br>
              <a:rPr lang="en-US" sz="2800" b="1" kern="0" dirty="0">
                <a:effectLst/>
                <a:ea typeface="Times New Roman" panose="02020603050405020304" pitchFamily="18" charset="0"/>
                <a:cs typeface="Times New Roman" panose="02020603050405020304" pitchFamily="18" charset="0"/>
              </a:rPr>
            </a:br>
            <a:r>
              <a:rPr lang="en-US" sz="2800" b="1" kern="0" dirty="0">
                <a:effectLst/>
                <a:ea typeface="Times New Roman" panose="02020603050405020304" pitchFamily="18" charset="0"/>
                <a:cs typeface="Times New Roman" panose="02020603050405020304" pitchFamily="18" charset="0"/>
              </a:rPr>
              <a:t>Non-licensed staff may not </a:t>
            </a:r>
            <a:br>
              <a:rPr lang="en-US" sz="2800" b="1" kern="0" dirty="0">
                <a:effectLst/>
                <a:ea typeface="Times New Roman" panose="02020603050405020304" pitchFamily="18" charset="0"/>
                <a:cs typeface="Times New Roman" panose="02020603050405020304" pitchFamily="18" charset="0"/>
              </a:rPr>
            </a:br>
            <a:r>
              <a:rPr lang="en-US" sz="2800" b="1" kern="0" dirty="0">
                <a:effectLst/>
                <a:ea typeface="Times New Roman" panose="02020603050405020304" pitchFamily="18" charset="0"/>
                <a:cs typeface="Times New Roman" panose="02020603050405020304" pitchFamily="18" charset="0"/>
              </a:rPr>
              <a:t>administer feedings through </a:t>
            </a:r>
            <a:br>
              <a:rPr lang="en-US" sz="2800" b="1" kern="0" dirty="0">
                <a:effectLst/>
                <a:ea typeface="Times New Roman" panose="02020603050405020304" pitchFamily="18" charset="0"/>
                <a:cs typeface="Times New Roman" panose="02020603050405020304" pitchFamily="18" charset="0"/>
              </a:rPr>
            </a:br>
            <a:r>
              <a:rPr lang="en-US" sz="2800" b="1" kern="0" dirty="0">
                <a:effectLst/>
                <a:ea typeface="Times New Roman" panose="02020603050405020304" pitchFamily="18" charset="0"/>
                <a:cs typeface="Times New Roman" panose="02020603050405020304" pitchFamily="18" charset="0"/>
              </a:rPr>
              <a:t>a J-tube, NG tube, or NI tube. </a:t>
            </a:r>
            <a:br>
              <a:rPr lang="en-US" sz="2800" b="1" kern="0" dirty="0">
                <a:effectLst/>
                <a:ea typeface="Times New Roman" panose="02020603050405020304" pitchFamily="18" charset="0"/>
                <a:cs typeface="Times New Roman" panose="02020603050405020304" pitchFamily="18" charset="0"/>
              </a:rPr>
            </a:br>
            <a:endParaRPr lang="en-US" sz="2200" dirty="0"/>
          </a:p>
        </p:txBody>
      </p:sp>
      <p:sp>
        <p:nvSpPr>
          <p:cNvPr id="3" name="Subtitle 2">
            <a:extLst>
              <a:ext uri="{FF2B5EF4-FFF2-40B4-BE49-F238E27FC236}">
                <a16:creationId xmlns:a16="http://schemas.microsoft.com/office/drawing/2014/main" id="{7615D3FE-954A-293C-6261-F6FA7B574720}"/>
              </a:ext>
            </a:extLst>
          </p:cNvPr>
          <p:cNvSpPr>
            <a:spLocks noGrp="1"/>
          </p:cNvSpPr>
          <p:nvPr>
            <p:ph type="subTitle" idx="1"/>
          </p:nvPr>
        </p:nvSpPr>
        <p:spPr>
          <a:xfrm>
            <a:off x="1072267" y="3972981"/>
            <a:ext cx="6528018" cy="1005418"/>
          </a:xfrm>
        </p:spPr>
        <p:txBody>
          <a:bodyPr>
            <a:normAutofit/>
          </a:bodyPr>
          <a:lstStyle/>
          <a:p>
            <a:pPr>
              <a:spcBef>
                <a:spcPts val="600"/>
              </a:spcBef>
            </a:pPr>
            <a:r>
              <a:rPr lang="en-US" sz="4800" b="1" dirty="0">
                <a:latin typeface="+mj-lt"/>
              </a:rPr>
              <a:t>FEEDING TUBES</a:t>
            </a:r>
          </a:p>
        </p:txBody>
      </p:sp>
      <p:cxnSp>
        <p:nvCxnSpPr>
          <p:cNvPr id="108" name="Straight Connector 107">
            <a:extLst>
              <a:ext uri="{FF2B5EF4-FFF2-40B4-BE49-F238E27FC236}">
                <a16:creationId xmlns:a16="http://schemas.microsoft.com/office/drawing/2014/main" id="{EE0488CE-8E24-413E-B105-426B0506E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40" name="Picture 3" descr="Orange grass at dusk">
            <a:extLst>
              <a:ext uri="{FF2B5EF4-FFF2-40B4-BE49-F238E27FC236}">
                <a16:creationId xmlns:a16="http://schemas.microsoft.com/office/drawing/2014/main" id="{3E0C2E2B-6143-796E-C56D-EE901E98DE62}"/>
              </a:ext>
            </a:extLst>
          </p:cNvPr>
          <p:cNvPicPr>
            <a:picLocks noChangeAspect="1"/>
          </p:cNvPicPr>
          <p:nvPr/>
        </p:nvPicPr>
        <p:blipFill rotWithShape="1">
          <a:blip r:embed="rId5"/>
          <a:srcRect l="29393" r="27845" b="2"/>
          <a:stretch/>
        </p:blipFill>
        <p:spPr>
          <a:xfrm>
            <a:off x="8077199" y="1041400"/>
            <a:ext cx="3059206" cy="477520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357804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C0DF18E-E6C9-622E-4B0E-80D736309DF9}"/>
              </a:ext>
            </a:extLst>
          </p:cNvPr>
          <p:cNvSpPr>
            <a:spLocks noGrp="1"/>
          </p:cNvSpPr>
          <p:nvPr>
            <p:ph type="title"/>
          </p:nvPr>
        </p:nvSpPr>
        <p:spPr>
          <a:xfrm>
            <a:off x="1379611" y="754803"/>
            <a:ext cx="2902282" cy="4535654"/>
          </a:xfrm>
        </p:spPr>
        <p:txBody>
          <a:bodyPr>
            <a:normAutofit/>
          </a:bodyPr>
          <a:lstStyle/>
          <a:p>
            <a:pPr algn="l"/>
            <a:br>
              <a:rPr lang="en-US" sz="3000" b="1" dirty="0">
                <a:solidFill>
                  <a:srgbClr val="262626"/>
                </a:solidFill>
              </a:rPr>
            </a:br>
            <a:br>
              <a:rPr lang="en-US" sz="3000" b="1" dirty="0">
                <a:solidFill>
                  <a:srgbClr val="262626"/>
                </a:solidFill>
              </a:rPr>
            </a:br>
            <a:r>
              <a:rPr lang="en-US" sz="4000" b="1" dirty="0">
                <a:solidFill>
                  <a:srgbClr val="262626"/>
                </a:solidFill>
              </a:rPr>
              <a:t>TRAINING FOR FEEDING TUBES</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Orange grass at dusk">
            <a:extLst>
              <a:ext uri="{FF2B5EF4-FFF2-40B4-BE49-F238E27FC236}">
                <a16:creationId xmlns:a16="http://schemas.microsoft.com/office/drawing/2014/main" id="{836C7E2D-1D39-48B0-0870-07F20742DF93}"/>
              </a:ext>
            </a:extLst>
          </p:cNvPr>
          <p:cNvPicPr>
            <a:picLocks noChangeAspect="1"/>
          </p:cNvPicPr>
          <p:nvPr/>
        </p:nvPicPr>
        <p:blipFill rotWithShape="1">
          <a:blip r:embed="rId4"/>
          <a:srcRect l="29393" r="27845" b="2"/>
          <a:stretch/>
        </p:blipFill>
        <p:spPr>
          <a:xfrm>
            <a:off x="689261" y="754803"/>
            <a:ext cx="690349" cy="5395126"/>
          </a:xfrm>
          <a:prstGeom prst="rect">
            <a:avLst/>
          </a:prstGeom>
          <a:ln w="57150" cmpd="thickThin">
            <a:solidFill>
              <a:schemeClr val="tx1">
                <a:lumMod val="50000"/>
                <a:lumOff val="50000"/>
              </a:schemeClr>
            </a:solidFill>
            <a:miter lim="800000"/>
          </a:ln>
        </p:spPr>
      </p:pic>
      <p:graphicFrame>
        <p:nvGraphicFramePr>
          <p:cNvPr id="5" name="Content Placeholder 2">
            <a:extLst>
              <a:ext uri="{FF2B5EF4-FFF2-40B4-BE49-F238E27FC236}">
                <a16:creationId xmlns:a16="http://schemas.microsoft.com/office/drawing/2014/main" id="{874D86D5-4568-0516-8479-0FC6C2433EFE}"/>
              </a:ext>
              <a:ext uri="{C183D7F6-B498-43B3-948B-1728B52AA6E4}">
                <adec:decorative xmlns:adec="http://schemas.microsoft.com/office/drawing/2017/decorative" val="1"/>
              </a:ext>
            </a:extLst>
          </p:cNvPr>
          <p:cNvGraphicFramePr>
            <a:graphicFrameLocks noGrp="1"/>
          </p:cNvGraphicFramePr>
          <p:nvPr>
            <p:ph idx="1"/>
          </p:nvPr>
        </p:nvGraphicFramePr>
        <p:xfrm>
          <a:off x="4877389" y="487351"/>
          <a:ext cx="7084456" cy="58832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Rounded Corners 3">
            <a:extLst>
              <a:ext uri="{FF2B5EF4-FFF2-40B4-BE49-F238E27FC236}">
                <a16:creationId xmlns:a16="http://schemas.microsoft.com/office/drawing/2014/main" id="{6AB52B7C-F028-B02B-FE66-D1E6FD5063CE}"/>
              </a:ext>
            </a:extLst>
          </p:cNvPr>
          <p:cNvSpPr/>
          <p:nvPr/>
        </p:nvSpPr>
        <p:spPr>
          <a:xfrm>
            <a:off x="4795491" y="158618"/>
            <a:ext cx="7240998" cy="1530221"/>
          </a:xfrm>
          <a:prstGeom prst="roundRect">
            <a:avLst/>
          </a:prstGeom>
          <a:solidFill>
            <a:srgbClr val="F1CD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2600" b="1" dirty="0">
                <a:solidFill>
                  <a:schemeClr val="tx1"/>
                </a:solidFill>
                <a:effectLst/>
                <a:ea typeface="Calibri" panose="020F0502020204030204" pitchFamily="34" charset="0"/>
                <a:cs typeface="Segoe UI Symbol" panose="020B0502040204020203" pitchFamily="34" charset="0"/>
              </a:rPr>
              <a:t>BOLUS FEEDINGS: </a:t>
            </a:r>
            <a:r>
              <a:rPr lang="en-US" sz="2600" b="1" dirty="0">
                <a:solidFill>
                  <a:schemeClr val="tx1"/>
                </a:solidFill>
                <a:ea typeface="Calibri" panose="020F0502020204030204" pitchFamily="34" charset="0"/>
                <a:cs typeface="Segoe UI Symbol" panose="020B0502040204020203" pitchFamily="34" charset="0"/>
              </a:rPr>
              <a:t> </a:t>
            </a:r>
            <a:r>
              <a:rPr lang="en-US" sz="2600" b="1" kern="0" dirty="0">
                <a:solidFill>
                  <a:schemeClr val="tx1"/>
                </a:solidFill>
                <a:ea typeface="Calibri" panose="020F0502020204030204" pitchFamily="34" charset="0"/>
                <a:cs typeface="Times New Roman" panose="02020603050405020304" pitchFamily="18" charset="0"/>
              </a:rPr>
              <a:t> </a:t>
            </a:r>
            <a:br>
              <a:rPr lang="en-US" sz="2600" b="1" kern="0" dirty="0">
                <a:solidFill>
                  <a:schemeClr val="tx1"/>
                </a:solidFill>
                <a:ea typeface="Calibri" panose="020F0502020204030204" pitchFamily="34" charset="0"/>
                <a:cs typeface="Times New Roman" panose="02020603050405020304" pitchFamily="18" charset="0"/>
              </a:rPr>
            </a:br>
            <a:r>
              <a:rPr lang="en-US" sz="2600" b="1" kern="0" dirty="0">
                <a:solidFill>
                  <a:schemeClr val="tx1"/>
                </a:solidFill>
                <a:ea typeface="Calibri" panose="020F0502020204030204" pitchFamily="34" charset="0"/>
                <a:cs typeface="Times New Roman" panose="02020603050405020304" pitchFamily="18" charset="0"/>
              </a:rPr>
              <a:t>Staff may be trained by nursing, family members or other staff members on how to give bolus feedings through a gastrostomy tube.</a:t>
            </a:r>
            <a:endParaRPr lang="en-US" sz="2600" dirty="0">
              <a:solidFill>
                <a:schemeClr val="tx1"/>
              </a:solidFill>
            </a:endParaRPr>
          </a:p>
        </p:txBody>
      </p:sp>
      <p:sp>
        <p:nvSpPr>
          <p:cNvPr id="6" name="Rectangle: Rounded Corners 5">
            <a:extLst>
              <a:ext uri="{FF2B5EF4-FFF2-40B4-BE49-F238E27FC236}">
                <a16:creationId xmlns:a16="http://schemas.microsoft.com/office/drawing/2014/main" id="{146563D0-3820-2071-B0D5-BBB1F60D7882}"/>
              </a:ext>
            </a:extLst>
          </p:cNvPr>
          <p:cNvSpPr/>
          <p:nvPr/>
        </p:nvSpPr>
        <p:spPr>
          <a:xfrm>
            <a:off x="4795492" y="1772816"/>
            <a:ext cx="7240998" cy="2995127"/>
          </a:xfrm>
          <a:prstGeom prst="roundRect">
            <a:avLst/>
          </a:prstGeom>
          <a:solidFill>
            <a:srgbClr val="DCC2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5000"/>
              </a:lnSpc>
            </a:pPr>
            <a:r>
              <a:rPr lang="en-US" sz="2600" b="1" kern="0" dirty="0">
                <a:solidFill>
                  <a:schemeClr val="tx1"/>
                </a:solidFill>
                <a:ea typeface="Calibri" panose="020F0502020204030204" pitchFamily="34" charset="0"/>
                <a:cs typeface="Times New Roman" panose="02020603050405020304" pitchFamily="18" charset="0"/>
              </a:rPr>
              <a:t>                   GRAVITY FEEDINGS: </a:t>
            </a:r>
            <a:r>
              <a:rPr lang="en-US" sz="2600" b="1" dirty="0">
                <a:solidFill>
                  <a:schemeClr val="tx1"/>
                </a:solidFill>
                <a:effectLst/>
                <a:ea typeface="Calibri" panose="020F0502020204030204" pitchFamily="34" charset="0"/>
                <a:cs typeface="Segoe UI Symbol" panose="020B0502040204020203" pitchFamily="34" charset="0"/>
              </a:rPr>
              <a:t> </a:t>
            </a:r>
            <a:br>
              <a:rPr lang="en-US" sz="2600" b="1" dirty="0">
                <a:solidFill>
                  <a:schemeClr val="tx1"/>
                </a:solidFill>
                <a:effectLst/>
                <a:ea typeface="Calibri" panose="020F0502020204030204" pitchFamily="34" charset="0"/>
                <a:cs typeface="Segoe UI Symbol" panose="020B0502040204020203" pitchFamily="34" charset="0"/>
              </a:rPr>
            </a:br>
            <a:r>
              <a:rPr lang="en-US" sz="2600" dirty="0">
                <a:solidFill>
                  <a:schemeClr val="tx1"/>
                </a:solidFill>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a:t>
            </a:r>
            <a:r>
              <a:rPr lang="en-US" sz="2600" b="1" dirty="0">
                <a:solidFill>
                  <a:schemeClr val="tx1"/>
                </a:solidFill>
                <a:effectLst/>
                <a:ea typeface="Calibri" panose="020F0502020204030204" pitchFamily="34" charset="0"/>
                <a:cs typeface="Segoe UI Symbol" panose="020B0502040204020203" pitchFamily="34" charset="0"/>
              </a:rPr>
              <a:t> Staff must be trained by a nurse on giving</a:t>
            </a:r>
          </a:p>
          <a:p>
            <a:pPr>
              <a:lnSpc>
                <a:spcPct val="85000"/>
              </a:lnSpc>
            </a:pPr>
            <a:r>
              <a:rPr lang="en-US" sz="2600" b="1" dirty="0">
                <a:solidFill>
                  <a:schemeClr val="tx1"/>
                </a:solidFill>
                <a:ea typeface="Calibri" panose="020F0502020204030204" pitchFamily="34" charset="0"/>
                <a:cs typeface="Segoe UI Symbol" panose="020B0502040204020203" pitchFamily="34" charset="0"/>
              </a:rPr>
              <a:t>   </a:t>
            </a:r>
            <a:r>
              <a:rPr lang="en-US" sz="2600" b="1" dirty="0">
                <a:solidFill>
                  <a:schemeClr val="tx1"/>
                </a:solidFill>
                <a:effectLst/>
                <a:ea typeface="Calibri" panose="020F0502020204030204" pitchFamily="34" charset="0"/>
                <a:cs typeface="Segoe UI Symbol" panose="020B0502040204020203" pitchFamily="34" charset="0"/>
              </a:rPr>
              <a:t>gravity feedings through a gastrostomy tube.  </a:t>
            </a:r>
            <a:br>
              <a:rPr lang="en-US" sz="2600" b="1" dirty="0">
                <a:solidFill>
                  <a:schemeClr val="tx1"/>
                </a:solidFill>
                <a:effectLst/>
                <a:ea typeface="Calibri" panose="020F0502020204030204" pitchFamily="34" charset="0"/>
                <a:cs typeface="Segoe UI Symbol" panose="020B0502040204020203" pitchFamily="34" charset="0"/>
              </a:rPr>
            </a:br>
            <a:r>
              <a:rPr lang="en-US" sz="2600" dirty="0">
                <a:solidFill>
                  <a:schemeClr val="tx1"/>
                </a:solidFill>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 </a:t>
            </a:r>
            <a:r>
              <a:rPr lang="en-US" sz="2600" b="1" dirty="0">
                <a:solidFill>
                  <a:schemeClr val="tx1"/>
                </a:solidFill>
                <a:effectLst/>
                <a:ea typeface="Calibri" panose="020F0502020204030204" pitchFamily="34" charset="0"/>
                <a:cs typeface="Segoe UI Symbol" panose="020B0502040204020203" pitchFamily="34" charset="0"/>
              </a:rPr>
              <a:t>Training must include information on how</a:t>
            </a:r>
          </a:p>
          <a:p>
            <a:pPr>
              <a:lnSpc>
                <a:spcPct val="85000"/>
              </a:lnSpc>
            </a:pPr>
            <a:r>
              <a:rPr lang="en-US" sz="2600" b="1" dirty="0">
                <a:solidFill>
                  <a:schemeClr val="tx1"/>
                </a:solidFill>
                <a:ea typeface="Calibri" panose="020F0502020204030204" pitchFamily="34" charset="0"/>
                <a:cs typeface="Segoe UI Symbol" panose="020B0502040204020203" pitchFamily="34" charset="0"/>
              </a:rPr>
              <a:t> </a:t>
            </a:r>
            <a:r>
              <a:rPr lang="en-US" sz="2600" b="1" dirty="0">
                <a:solidFill>
                  <a:schemeClr val="tx1"/>
                </a:solidFill>
                <a:effectLst/>
                <a:ea typeface="Calibri" panose="020F0502020204030204" pitchFamily="34" charset="0"/>
                <a:cs typeface="Segoe UI Symbol" panose="020B0502040204020203" pitchFamily="34" charset="0"/>
              </a:rPr>
              <a:t>  to use a MIC-KEY if in use, how to adjust</a:t>
            </a:r>
          </a:p>
          <a:p>
            <a:pPr>
              <a:lnSpc>
                <a:spcPct val="85000"/>
              </a:lnSpc>
            </a:pPr>
            <a:r>
              <a:rPr lang="en-US" sz="2600" b="1" dirty="0">
                <a:solidFill>
                  <a:schemeClr val="tx1"/>
                </a:solidFill>
                <a:ea typeface="Calibri" panose="020F0502020204030204" pitchFamily="34" charset="0"/>
                <a:cs typeface="Segoe UI Symbol" panose="020B0502040204020203" pitchFamily="34" charset="0"/>
              </a:rPr>
              <a:t>  </a:t>
            </a:r>
            <a:r>
              <a:rPr lang="en-US" sz="2600" b="1" dirty="0">
                <a:solidFill>
                  <a:schemeClr val="tx1"/>
                </a:solidFill>
                <a:effectLst/>
                <a:ea typeface="Calibri" panose="020F0502020204030204" pitchFamily="34" charset="0"/>
                <a:cs typeface="Segoe UI Symbol" panose="020B0502040204020203" pitchFamily="34" charset="0"/>
              </a:rPr>
              <a:t> the rate of feeding,</a:t>
            </a:r>
            <a:r>
              <a:rPr lang="en-US" sz="2600" b="1" dirty="0">
                <a:solidFill>
                  <a:schemeClr val="tx1"/>
                </a:solidFill>
                <a:ea typeface="Calibri" panose="020F0502020204030204" pitchFamily="34" charset="0"/>
                <a:cs typeface="Segoe UI Symbol" panose="020B0502040204020203" pitchFamily="34" charset="0"/>
              </a:rPr>
              <a:t> how to troubleshoot if</a:t>
            </a:r>
          </a:p>
          <a:p>
            <a:pPr>
              <a:lnSpc>
                <a:spcPct val="85000"/>
              </a:lnSpc>
            </a:pPr>
            <a:r>
              <a:rPr lang="en-US" sz="2600" b="1" dirty="0">
                <a:solidFill>
                  <a:schemeClr val="tx1"/>
                </a:solidFill>
                <a:ea typeface="Calibri" panose="020F0502020204030204" pitchFamily="34" charset="0"/>
                <a:cs typeface="Segoe UI Symbol" panose="020B0502040204020203" pitchFamily="34" charset="0"/>
              </a:rPr>
              <a:t>   there are problems, and proper care and</a:t>
            </a:r>
          </a:p>
          <a:p>
            <a:pPr>
              <a:lnSpc>
                <a:spcPct val="85000"/>
              </a:lnSpc>
            </a:pPr>
            <a:r>
              <a:rPr lang="en-US" sz="2600" b="1" dirty="0">
                <a:solidFill>
                  <a:schemeClr val="tx1"/>
                </a:solidFill>
                <a:ea typeface="Calibri" panose="020F0502020204030204" pitchFamily="34" charset="0"/>
                <a:cs typeface="Segoe UI Symbol" panose="020B0502040204020203" pitchFamily="34" charset="0"/>
              </a:rPr>
              <a:t>   cleaning of equipment. </a:t>
            </a:r>
            <a:endParaRPr lang="en-US" sz="2600" dirty="0">
              <a:solidFill>
                <a:schemeClr val="tx1"/>
              </a:solidFill>
            </a:endParaRPr>
          </a:p>
        </p:txBody>
      </p:sp>
      <p:sp>
        <p:nvSpPr>
          <p:cNvPr id="7" name="Rectangle: Rounded Corners 6">
            <a:extLst>
              <a:ext uri="{FF2B5EF4-FFF2-40B4-BE49-F238E27FC236}">
                <a16:creationId xmlns:a16="http://schemas.microsoft.com/office/drawing/2014/main" id="{F85B8A69-D126-9BC0-8D1A-33C6E133FE7F}"/>
              </a:ext>
            </a:extLst>
          </p:cNvPr>
          <p:cNvSpPr/>
          <p:nvPr/>
        </p:nvSpPr>
        <p:spPr>
          <a:xfrm>
            <a:off x="4795491" y="4849162"/>
            <a:ext cx="7240998" cy="1850217"/>
          </a:xfrm>
          <a:prstGeom prst="roundRect">
            <a:avLst/>
          </a:prstGeom>
          <a:solidFill>
            <a:srgbClr val="D3A77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2600" dirty="0">
                <a:solidFill>
                  <a:schemeClr val="tx1"/>
                </a:solidFill>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 </a:t>
            </a:r>
            <a:r>
              <a:rPr lang="en-US" sz="2600" b="1" dirty="0">
                <a:solidFill>
                  <a:schemeClr val="tx1"/>
                </a:solidFill>
                <a:latin typeface="+mj-lt"/>
              </a:rPr>
              <a:t>There must be documentation that training</a:t>
            </a:r>
          </a:p>
          <a:p>
            <a:pPr>
              <a:lnSpc>
                <a:spcPct val="80000"/>
              </a:lnSpc>
            </a:pPr>
            <a:r>
              <a:rPr lang="en-US" sz="2600" b="1" dirty="0">
                <a:solidFill>
                  <a:schemeClr val="tx1"/>
                </a:solidFill>
                <a:latin typeface="+mj-lt"/>
              </a:rPr>
              <a:t>   was done and that the staff showed adequate</a:t>
            </a:r>
          </a:p>
          <a:p>
            <a:pPr>
              <a:lnSpc>
                <a:spcPct val="80000"/>
              </a:lnSpc>
            </a:pPr>
            <a:r>
              <a:rPr lang="en-US" sz="2600" b="1" dirty="0">
                <a:solidFill>
                  <a:schemeClr val="tx1"/>
                </a:solidFill>
                <a:latin typeface="+mj-lt"/>
              </a:rPr>
              <a:t>   proficiency in performing the task.</a:t>
            </a:r>
          </a:p>
          <a:p>
            <a:pPr>
              <a:lnSpc>
                <a:spcPct val="80000"/>
              </a:lnSpc>
            </a:pPr>
            <a:r>
              <a:rPr lang="en-US" sz="2600" dirty="0">
                <a:solidFill>
                  <a:schemeClr val="tx1"/>
                </a:solidFill>
                <a:effectLst/>
                <a:latin typeface="Garamond" panose="02020404030301010803" pitchFamily="18" charset="0"/>
                <a:ea typeface="Calibri" panose="020F0502020204030204" pitchFamily="34" charset="0"/>
                <a:cs typeface="Arial" panose="020B0604020202020204" pitchFamily="34" charset="0"/>
                <a:sym typeface="Wingdings" panose="05000000000000000000" pitchFamily="2" charset="2"/>
              </a:rPr>
              <a:t> </a:t>
            </a:r>
            <a:r>
              <a:rPr lang="en-US" sz="2600" b="1" dirty="0">
                <a:solidFill>
                  <a:schemeClr val="tx1"/>
                </a:solidFill>
                <a:latin typeface="+mj-lt"/>
                <a:ea typeface="Calibri" panose="020F0502020204030204" pitchFamily="34" charset="0"/>
                <a:cs typeface="Arial" panose="020B0604020202020204" pitchFamily="34" charset="0"/>
                <a:sym typeface="Wingdings" panose="05000000000000000000" pitchFamily="2" charset="2"/>
              </a:rPr>
              <a:t>A written protocol should be in place for</a:t>
            </a:r>
          </a:p>
          <a:p>
            <a:pPr>
              <a:lnSpc>
                <a:spcPct val="80000"/>
              </a:lnSpc>
            </a:pPr>
            <a:r>
              <a:rPr lang="en-US" sz="2600" b="1" dirty="0">
                <a:solidFill>
                  <a:schemeClr val="tx1"/>
                </a:solidFill>
                <a:latin typeface="+mj-lt"/>
                <a:ea typeface="Calibri" panose="020F0502020204030204" pitchFamily="34" charset="0"/>
                <a:cs typeface="Arial" panose="020B0604020202020204" pitchFamily="34" charset="0"/>
                <a:sym typeface="Wingdings" panose="05000000000000000000" pitchFamily="2" charset="2"/>
              </a:rPr>
              <a:t>   staff reference.  </a:t>
            </a:r>
            <a:endParaRPr lang="en-US" sz="2600" dirty="0">
              <a:solidFill>
                <a:schemeClr val="tx1"/>
              </a:solidFill>
            </a:endParaRPr>
          </a:p>
        </p:txBody>
      </p:sp>
    </p:spTree>
    <p:extLst>
      <p:ext uri="{BB962C8B-B14F-4D97-AF65-F5344CB8AC3E}">
        <p14:creationId xmlns:p14="http://schemas.microsoft.com/office/powerpoint/2010/main" val="36813985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896</TotalTime>
  <Words>991</Words>
  <Application>Microsoft Office PowerPoint</Application>
  <PresentationFormat>Widescreen</PresentationFormat>
  <Paragraphs>79</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Garamond</vt:lpstr>
      <vt:lpstr>Segoe UI Symbol</vt:lpstr>
      <vt:lpstr>Times New Roman</vt:lpstr>
      <vt:lpstr>Wingdings</vt:lpstr>
      <vt:lpstr>Organic</vt:lpstr>
      <vt:lpstr>DSP DUTIES</vt:lpstr>
      <vt:lpstr>Direct Support Professional Duties</vt:lpstr>
      <vt:lpstr> Medication Certified Staff may assist clients with all forms of medications except those that are injected or those that go through a tube.  (ARM 37.34.113) </vt:lpstr>
      <vt:lpstr> In the case of an emergency, medication certified staff  may inject epinephrine (EpiPen) or glucagon  with proper training and protocols in place.  </vt:lpstr>
      <vt:lpstr> Medication certified staff may administer medications through a gastrostomy tube  (G-tube or PEG)  once they have been trained.  </vt:lpstr>
      <vt:lpstr> Medication certified staff may NOT administer medications through a jejunostomy (J-tube), nasogastric (NG) tube, or nasointestinal (NI) tube.   </vt:lpstr>
      <vt:lpstr>FEEDING TUBE MEDICATION TRAINING</vt:lpstr>
      <vt:lpstr>All staff may administer food through a G-tube once they have been trained.   . Non-licensed staff may not  administer feedings through  a J-tube, NG tube, or NI tube.  </vt:lpstr>
      <vt:lpstr>  TRAINING FOR FEEDING TUBES</vt:lpstr>
      <vt:lpstr>DSPs may perform oral suctioning.</vt:lpstr>
      <vt:lpstr>ORAL SUCTIONING</vt:lpstr>
      <vt:lpstr>All DSPs may perform  routine urinary catheter care.</vt:lpstr>
      <vt:lpstr>Urinary catheter care includes:         Care and cleaning of the catheter           and catheter site.         Clamping the catheter tubing.         Emptying the collection bag. Protocols and training are needed.   </vt:lpstr>
      <vt:lpstr>DSPs may perform  routine ostomy care.</vt:lpstr>
      <vt:lpstr>Ostomy care includes:      Care of colostomies, ileostomies, and        urostomies.      Ostomy site care     Emptying and changing ostomy bags.   . Training must be documented. </vt:lpstr>
      <vt:lpstr> Medication certified staff may,  after appropriate training,  give enemas to clients.    </vt:lpstr>
      <vt:lpstr>Enemas require an order from a medical provider.   Staff must have documented training and show proficiency.    </vt:lpstr>
      <vt:lpstr>ENEMAS</vt:lpstr>
      <vt:lpstr>DSPs are expected to perform routine care of clients with diabetes.  </vt:lpstr>
      <vt:lpstr>Blood glucose tests are done by DSPs per medical provider orders.     Protocols are needed for when       and how often glucose testing       is done.       Training must be documented. </vt:lpstr>
      <vt:lpstr>Protocols should contain:      Information on symptoms of low and      high blood glucose levels.     Staff response to abnormal test results.     When to retest glucose levels.     When to seek higher levels of care.   </vt:lpstr>
      <vt:lpstr>INSULIN</vt:lpstr>
      <vt:lpstr>REGARDINGINSULIN </vt:lpstr>
      <vt:lpstr>DUTIES OF DSPs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DSP Duties</dc:title>
  <dc:creator>Justad, Jean</dc:creator>
  <cp:lastModifiedBy>Bonser, Ryan</cp:lastModifiedBy>
  <cp:revision>16</cp:revision>
  <dcterms:created xsi:type="dcterms:W3CDTF">2023-03-25T16:42:26Z</dcterms:created>
  <dcterms:modified xsi:type="dcterms:W3CDTF">2024-12-05T19:39:12Z</dcterms:modified>
</cp:coreProperties>
</file>